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93.jpg" ContentType="image/jpg"/>
  <Override PartName="/ppt/media/image94.jpg" ContentType="image/jpg"/>
  <Override PartName="/ppt/media/image95.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Lst>
  <p:notesMasterIdLst>
    <p:notesMasterId r:id="rId49"/>
  </p:notesMasterIdLst>
  <p:handoutMasterIdLst>
    <p:handoutMasterId r:id="rId50"/>
  </p:handoutMasterIdLst>
  <p:sldIdLst>
    <p:sldId id="279" r:id="rId2"/>
    <p:sldId id="281" r:id="rId3"/>
    <p:sldId id="282" r:id="rId4"/>
    <p:sldId id="283" r:id="rId5"/>
    <p:sldId id="799" r:id="rId6"/>
    <p:sldId id="742" r:id="rId7"/>
    <p:sldId id="792" r:id="rId8"/>
    <p:sldId id="793" r:id="rId9"/>
    <p:sldId id="746" r:id="rId10"/>
    <p:sldId id="794" r:id="rId11"/>
    <p:sldId id="320" r:id="rId12"/>
    <p:sldId id="317" r:id="rId13"/>
    <p:sldId id="321" r:id="rId14"/>
    <p:sldId id="795" r:id="rId15"/>
    <p:sldId id="318" r:id="rId16"/>
    <p:sldId id="322" r:id="rId17"/>
    <p:sldId id="323" r:id="rId18"/>
    <p:sldId id="796" r:id="rId19"/>
    <p:sldId id="319" r:id="rId20"/>
    <p:sldId id="324" r:id="rId21"/>
    <p:sldId id="802" r:id="rId22"/>
    <p:sldId id="325" r:id="rId23"/>
    <p:sldId id="326" r:id="rId24"/>
    <p:sldId id="327" r:id="rId25"/>
    <p:sldId id="328" r:id="rId26"/>
    <p:sldId id="290" r:id="rId27"/>
    <p:sldId id="291" r:id="rId28"/>
    <p:sldId id="314" r:id="rId29"/>
    <p:sldId id="800" r:id="rId30"/>
    <p:sldId id="293" r:id="rId31"/>
    <p:sldId id="294" r:id="rId32"/>
    <p:sldId id="295" r:id="rId33"/>
    <p:sldId id="747" r:id="rId34"/>
    <p:sldId id="296" r:id="rId35"/>
    <p:sldId id="312" r:id="rId36"/>
    <p:sldId id="298" r:id="rId37"/>
    <p:sldId id="313" r:id="rId38"/>
    <p:sldId id="801" r:id="rId39"/>
    <p:sldId id="300" r:id="rId40"/>
    <p:sldId id="301" r:id="rId41"/>
    <p:sldId id="306" r:id="rId42"/>
    <p:sldId id="299" r:id="rId43"/>
    <p:sldId id="797" r:id="rId44"/>
    <p:sldId id="791" r:id="rId45"/>
    <p:sldId id="330" r:id="rId46"/>
    <p:sldId id="329" r:id="rId47"/>
    <p:sldId id="276"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EA1F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54479" autoAdjust="0"/>
  </p:normalViewPr>
  <p:slideViewPr>
    <p:cSldViewPr snapToGrid="0">
      <p:cViewPr varScale="1">
        <p:scale>
          <a:sx n="44" d="100"/>
          <a:sy n="44" d="100"/>
        </p:scale>
        <p:origin x="2190" y="42"/>
      </p:cViewPr>
      <p:guideLst/>
    </p:cSldViewPr>
  </p:slideViewPr>
  <p:notesTextViewPr>
    <p:cViewPr>
      <p:scale>
        <a:sx n="3" d="2"/>
        <a:sy n="3" d="2"/>
      </p:scale>
      <p:origin x="0" y="0"/>
    </p:cViewPr>
  </p:notesText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835AC-7BA7-4682-989B-B4469A7BE958}" type="doc">
      <dgm:prSet loTypeId="urn:microsoft.com/office/officeart/2005/8/layout/process2" loCatId="process" qsTypeId="urn:microsoft.com/office/officeart/2005/8/quickstyle/3d1" qsCatId="3D" csTypeId="urn:microsoft.com/office/officeart/2005/8/colors/accent1_2" csCatId="accent1" phldr="1"/>
      <dgm:spPr/>
    </dgm:pt>
    <dgm:pt modelId="{A4B1C3FC-98EB-4743-88AD-22E7AF2C2744}">
      <dgm:prSet phldrT="[Text]" custT="1"/>
      <dgm:spPr>
        <a:solidFill>
          <a:srgbClr val="0070C0"/>
        </a:solidFill>
      </dgm:spPr>
      <dgm:t>
        <a:bodyPr/>
        <a:lstStyle/>
        <a:p>
          <a:r>
            <a:rPr lang="en-US" sz="2400" b="1" dirty="0">
              <a:solidFill>
                <a:srgbClr val="002060"/>
              </a:solidFill>
            </a:rPr>
            <a:t>Request of Accommodation by School</a:t>
          </a:r>
        </a:p>
      </dgm:t>
    </dgm:pt>
    <dgm:pt modelId="{D4991291-1D3E-49AD-9CBC-D0B9480E48C8}" type="parTrans" cxnId="{05CFB480-C94C-46BA-9D7B-6DF45AE78C94}">
      <dgm:prSet/>
      <dgm:spPr/>
      <dgm:t>
        <a:bodyPr/>
        <a:lstStyle/>
        <a:p>
          <a:endParaRPr lang="en-US"/>
        </a:p>
      </dgm:t>
    </dgm:pt>
    <dgm:pt modelId="{12393197-0948-4A68-B416-80DA6D82F802}" type="sibTrans" cxnId="{05CFB480-C94C-46BA-9D7B-6DF45AE78C94}">
      <dgm:prSet/>
      <dgm:spPr>
        <a:solidFill>
          <a:srgbClr val="0070C0"/>
        </a:solidFill>
      </dgm:spPr>
      <dgm:t>
        <a:bodyPr/>
        <a:lstStyle/>
        <a:p>
          <a:endParaRPr lang="en-US"/>
        </a:p>
      </dgm:t>
    </dgm:pt>
    <dgm:pt modelId="{B16E6055-EDFB-49CD-ADAA-FDEF4DB85E63}">
      <dgm:prSet phldrT="[Text]" custT="1"/>
      <dgm:spPr>
        <a:solidFill>
          <a:srgbClr val="00863D"/>
        </a:solidFill>
      </dgm:spPr>
      <dgm:t>
        <a:bodyPr/>
        <a:lstStyle/>
        <a:p>
          <a:r>
            <a:rPr lang="en-US" sz="2400" b="1" dirty="0">
              <a:solidFill>
                <a:srgbClr val="002060"/>
              </a:solidFill>
            </a:rPr>
            <a:t>State Association Review</a:t>
          </a:r>
        </a:p>
      </dgm:t>
    </dgm:pt>
    <dgm:pt modelId="{78247F97-FD25-4C5F-9666-5E55F5994353}" type="parTrans" cxnId="{6C944AC2-CA94-4106-AA60-6E20D448C346}">
      <dgm:prSet/>
      <dgm:spPr/>
      <dgm:t>
        <a:bodyPr/>
        <a:lstStyle/>
        <a:p>
          <a:endParaRPr lang="en-US"/>
        </a:p>
      </dgm:t>
    </dgm:pt>
    <dgm:pt modelId="{D20C67F8-AAF8-4724-915D-77557D87321F}" type="sibTrans" cxnId="{6C944AC2-CA94-4106-AA60-6E20D448C346}">
      <dgm:prSet/>
      <dgm:spPr>
        <a:solidFill>
          <a:srgbClr val="00863D"/>
        </a:solidFill>
      </dgm:spPr>
      <dgm:t>
        <a:bodyPr/>
        <a:lstStyle/>
        <a:p>
          <a:endParaRPr lang="en-US"/>
        </a:p>
      </dgm:t>
    </dgm:pt>
    <dgm:pt modelId="{4068724F-2656-4DEE-8646-FBCC5EBABA02}">
      <dgm:prSet phldrT="[Text]" custT="1"/>
      <dgm:spPr>
        <a:solidFill>
          <a:srgbClr val="92D050"/>
        </a:solidFill>
      </dgm:spPr>
      <dgm:t>
        <a:bodyPr/>
        <a:lstStyle/>
        <a:p>
          <a:r>
            <a:rPr lang="en-US" sz="2400" b="1" dirty="0">
              <a:solidFill>
                <a:srgbClr val="002060"/>
              </a:solidFill>
            </a:rPr>
            <a:t>Written Determination from State Association</a:t>
          </a:r>
        </a:p>
      </dgm:t>
    </dgm:pt>
    <dgm:pt modelId="{FAAC5704-6B2A-4B05-9EDA-DE8545C6F142}" type="parTrans" cxnId="{5C61A390-6C4B-403E-8828-4A4FC3C6E8E5}">
      <dgm:prSet/>
      <dgm:spPr/>
      <dgm:t>
        <a:bodyPr/>
        <a:lstStyle/>
        <a:p>
          <a:endParaRPr lang="en-US"/>
        </a:p>
      </dgm:t>
    </dgm:pt>
    <dgm:pt modelId="{2F7F4A87-BEE7-4E09-B612-3204FA584649}" type="sibTrans" cxnId="{5C61A390-6C4B-403E-8828-4A4FC3C6E8E5}">
      <dgm:prSet/>
      <dgm:spPr>
        <a:solidFill>
          <a:srgbClr val="92D050"/>
        </a:solidFill>
      </dgm:spPr>
      <dgm:t>
        <a:bodyPr/>
        <a:lstStyle/>
        <a:p>
          <a:endParaRPr lang="en-US"/>
        </a:p>
      </dgm:t>
    </dgm:pt>
    <dgm:pt modelId="{C0FB0C7E-CBFB-467B-AFF4-93B0DB7DE455}">
      <dgm:prSet phldrT="[Text]" custT="1"/>
      <dgm:spPr>
        <a:solidFill>
          <a:srgbClr val="FF9900"/>
        </a:solidFill>
      </dgm:spPr>
      <dgm:t>
        <a:bodyPr/>
        <a:lstStyle/>
        <a:p>
          <a:r>
            <a:rPr lang="en-US" sz="2400" b="1" dirty="0">
              <a:solidFill>
                <a:srgbClr val="002060"/>
              </a:solidFill>
            </a:rPr>
            <a:t>Competition with Approval of Accommodation</a:t>
          </a:r>
        </a:p>
      </dgm:t>
    </dgm:pt>
    <dgm:pt modelId="{EDFEC1E4-8B44-45FE-A702-04F6E064F983}" type="parTrans" cxnId="{7F4796E1-4B24-48EB-9A61-95684270EB79}">
      <dgm:prSet/>
      <dgm:spPr/>
      <dgm:t>
        <a:bodyPr/>
        <a:lstStyle/>
        <a:p>
          <a:endParaRPr lang="en-US"/>
        </a:p>
      </dgm:t>
    </dgm:pt>
    <dgm:pt modelId="{4507DC97-E1FA-4606-AC09-9FB57177F915}" type="sibTrans" cxnId="{7F4796E1-4B24-48EB-9A61-95684270EB79}">
      <dgm:prSet/>
      <dgm:spPr/>
      <dgm:t>
        <a:bodyPr/>
        <a:lstStyle/>
        <a:p>
          <a:endParaRPr lang="en-US"/>
        </a:p>
      </dgm:t>
    </dgm:pt>
    <dgm:pt modelId="{3C30647F-7023-47BD-80BB-626465400E8D}" type="pres">
      <dgm:prSet presAssocID="{EEF835AC-7BA7-4682-989B-B4469A7BE958}" presName="linearFlow" presStyleCnt="0">
        <dgm:presLayoutVars>
          <dgm:resizeHandles val="exact"/>
        </dgm:presLayoutVars>
      </dgm:prSet>
      <dgm:spPr/>
    </dgm:pt>
    <dgm:pt modelId="{6C3C8CD8-03F6-4926-B2B3-2F28F2B74F3D}" type="pres">
      <dgm:prSet presAssocID="{A4B1C3FC-98EB-4743-88AD-22E7AF2C2744}" presName="node" presStyleLbl="node1" presStyleIdx="0" presStyleCnt="4" custScaleX="276936">
        <dgm:presLayoutVars>
          <dgm:bulletEnabled val="1"/>
        </dgm:presLayoutVars>
      </dgm:prSet>
      <dgm:spPr/>
    </dgm:pt>
    <dgm:pt modelId="{8B9802B6-2A1E-4E46-A9A1-063D127DDAE3}" type="pres">
      <dgm:prSet presAssocID="{12393197-0948-4A68-B416-80DA6D82F802}" presName="sibTrans" presStyleLbl="sibTrans2D1" presStyleIdx="0" presStyleCnt="3"/>
      <dgm:spPr/>
    </dgm:pt>
    <dgm:pt modelId="{578203D9-898F-4F4A-9BE7-8A65F5DFD6C3}" type="pres">
      <dgm:prSet presAssocID="{12393197-0948-4A68-B416-80DA6D82F802}" presName="connectorText" presStyleLbl="sibTrans2D1" presStyleIdx="0" presStyleCnt="3"/>
      <dgm:spPr/>
    </dgm:pt>
    <dgm:pt modelId="{9C66D5C4-3F28-4921-83F2-F1FF3306E118}" type="pres">
      <dgm:prSet presAssocID="{B16E6055-EDFB-49CD-ADAA-FDEF4DB85E63}" presName="node" presStyleLbl="node1" presStyleIdx="1" presStyleCnt="4" custScaleX="276936">
        <dgm:presLayoutVars>
          <dgm:bulletEnabled val="1"/>
        </dgm:presLayoutVars>
      </dgm:prSet>
      <dgm:spPr/>
    </dgm:pt>
    <dgm:pt modelId="{6D5D513C-4235-4773-8C1B-9E7F89B220E5}" type="pres">
      <dgm:prSet presAssocID="{D20C67F8-AAF8-4724-915D-77557D87321F}" presName="sibTrans" presStyleLbl="sibTrans2D1" presStyleIdx="1" presStyleCnt="3"/>
      <dgm:spPr/>
    </dgm:pt>
    <dgm:pt modelId="{1E604530-974B-4C1A-8B72-606D473BCC3D}" type="pres">
      <dgm:prSet presAssocID="{D20C67F8-AAF8-4724-915D-77557D87321F}" presName="connectorText" presStyleLbl="sibTrans2D1" presStyleIdx="1" presStyleCnt="3"/>
      <dgm:spPr/>
    </dgm:pt>
    <dgm:pt modelId="{5DA36336-D0CB-40A5-8731-D425E2D33E05}" type="pres">
      <dgm:prSet presAssocID="{4068724F-2656-4DEE-8646-FBCC5EBABA02}" presName="node" presStyleLbl="node1" presStyleIdx="2" presStyleCnt="4" custScaleX="276936">
        <dgm:presLayoutVars>
          <dgm:bulletEnabled val="1"/>
        </dgm:presLayoutVars>
      </dgm:prSet>
      <dgm:spPr/>
    </dgm:pt>
    <dgm:pt modelId="{B90EB91F-9EE4-4C62-8F32-F6603E646A01}" type="pres">
      <dgm:prSet presAssocID="{2F7F4A87-BEE7-4E09-B612-3204FA584649}" presName="sibTrans" presStyleLbl="sibTrans2D1" presStyleIdx="2" presStyleCnt="3"/>
      <dgm:spPr/>
    </dgm:pt>
    <dgm:pt modelId="{0E2AA5C6-6727-452A-87A1-E25382C0D418}" type="pres">
      <dgm:prSet presAssocID="{2F7F4A87-BEE7-4E09-B612-3204FA584649}" presName="connectorText" presStyleLbl="sibTrans2D1" presStyleIdx="2" presStyleCnt="3"/>
      <dgm:spPr/>
    </dgm:pt>
    <dgm:pt modelId="{F4A4317D-A8D5-4F6D-86D0-7E3DF23970CB}" type="pres">
      <dgm:prSet presAssocID="{C0FB0C7E-CBFB-467B-AFF4-93B0DB7DE455}" presName="node" presStyleLbl="node1" presStyleIdx="3" presStyleCnt="4" custScaleX="276936">
        <dgm:presLayoutVars>
          <dgm:bulletEnabled val="1"/>
        </dgm:presLayoutVars>
      </dgm:prSet>
      <dgm:spPr/>
    </dgm:pt>
  </dgm:ptLst>
  <dgm:cxnLst>
    <dgm:cxn modelId="{0DAE6020-F727-4221-9D8C-F471C7ECFCA3}" type="presOf" srcId="{2F7F4A87-BEE7-4E09-B612-3204FA584649}" destId="{0E2AA5C6-6727-452A-87A1-E25382C0D418}" srcOrd="1" destOrd="0" presId="urn:microsoft.com/office/officeart/2005/8/layout/process2"/>
    <dgm:cxn modelId="{6289C320-2366-4073-BA7B-1775B30BD6BB}" type="presOf" srcId="{B16E6055-EDFB-49CD-ADAA-FDEF4DB85E63}" destId="{9C66D5C4-3F28-4921-83F2-F1FF3306E118}" srcOrd="0" destOrd="0" presId="urn:microsoft.com/office/officeart/2005/8/layout/process2"/>
    <dgm:cxn modelId="{8A04564D-DFC3-4AED-B9BB-21134384C2B8}" type="presOf" srcId="{D20C67F8-AAF8-4724-915D-77557D87321F}" destId="{6D5D513C-4235-4773-8C1B-9E7F89B220E5}" srcOrd="0" destOrd="0" presId="urn:microsoft.com/office/officeart/2005/8/layout/process2"/>
    <dgm:cxn modelId="{115E0C7D-3DF0-4EE9-B473-D8F07398FCB7}" type="presOf" srcId="{A4B1C3FC-98EB-4743-88AD-22E7AF2C2744}" destId="{6C3C8CD8-03F6-4926-B2B3-2F28F2B74F3D}" srcOrd="0" destOrd="0" presId="urn:microsoft.com/office/officeart/2005/8/layout/process2"/>
    <dgm:cxn modelId="{05CFB480-C94C-46BA-9D7B-6DF45AE78C94}" srcId="{EEF835AC-7BA7-4682-989B-B4469A7BE958}" destId="{A4B1C3FC-98EB-4743-88AD-22E7AF2C2744}" srcOrd="0" destOrd="0" parTransId="{D4991291-1D3E-49AD-9CBC-D0B9480E48C8}" sibTransId="{12393197-0948-4A68-B416-80DA6D82F802}"/>
    <dgm:cxn modelId="{9E8BC785-E561-4C30-ACC4-8DBEE20BD076}" type="presOf" srcId="{4068724F-2656-4DEE-8646-FBCC5EBABA02}" destId="{5DA36336-D0CB-40A5-8731-D425E2D33E05}" srcOrd="0" destOrd="0" presId="urn:microsoft.com/office/officeart/2005/8/layout/process2"/>
    <dgm:cxn modelId="{5C61A390-6C4B-403E-8828-4A4FC3C6E8E5}" srcId="{EEF835AC-7BA7-4682-989B-B4469A7BE958}" destId="{4068724F-2656-4DEE-8646-FBCC5EBABA02}" srcOrd="2" destOrd="0" parTransId="{FAAC5704-6B2A-4B05-9EDA-DE8545C6F142}" sibTransId="{2F7F4A87-BEE7-4E09-B612-3204FA584649}"/>
    <dgm:cxn modelId="{DFEB2EA2-22A8-4296-A315-F022669C5299}" type="presOf" srcId="{12393197-0948-4A68-B416-80DA6D82F802}" destId="{578203D9-898F-4F4A-9BE7-8A65F5DFD6C3}" srcOrd="1" destOrd="0" presId="urn:microsoft.com/office/officeart/2005/8/layout/process2"/>
    <dgm:cxn modelId="{734E00A6-C3C0-4639-9F17-A85C2507D71B}" type="presOf" srcId="{EEF835AC-7BA7-4682-989B-B4469A7BE958}" destId="{3C30647F-7023-47BD-80BB-626465400E8D}" srcOrd="0" destOrd="0" presId="urn:microsoft.com/office/officeart/2005/8/layout/process2"/>
    <dgm:cxn modelId="{D2B360B3-A64C-438E-AD0B-C38745FCC767}" type="presOf" srcId="{12393197-0948-4A68-B416-80DA6D82F802}" destId="{8B9802B6-2A1E-4E46-A9A1-063D127DDAE3}" srcOrd="0" destOrd="0" presId="urn:microsoft.com/office/officeart/2005/8/layout/process2"/>
    <dgm:cxn modelId="{6C944AC2-CA94-4106-AA60-6E20D448C346}" srcId="{EEF835AC-7BA7-4682-989B-B4469A7BE958}" destId="{B16E6055-EDFB-49CD-ADAA-FDEF4DB85E63}" srcOrd="1" destOrd="0" parTransId="{78247F97-FD25-4C5F-9666-5E55F5994353}" sibTransId="{D20C67F8-AAF8-4724-915D-77557D87321F}"/>
    <dgm:cxn modelId="{C02850E0-5C67-4240-82C9-453100E99C98}" type="presOf" srcId="{2F7F4A87-BEE7-4E09-B612-3204FA584649}" destId="{B90EB91F-9EE4-4C62-8F32-F6603E646A01}" srcOrd="0" destOrd="0" presId="urn:microsoft.com/office/officeart/2005/8/layout/process2"/>
    <dgm:cxn modelId="{7F4796E1-4B24-48EB-9A61-95684270EB79}" srcId="{EEF835AC-7BA7-4682-989B-B4469A7BE958}" destId="{C0FB0C7E-CBFB-467B-AFF4-93B0DB7DE455}" srcOrd="3" destOrd="0" parTransId="{EDFEC1E4-8B44-45FE-A702-04F6E064F983}" sibTransId="{4507DC97-E1FA-4606-AC09-9FB57177F915}"/>
    <dgm:cxn modelId="{32A694F1-F8F5-4B9E-89B3-AB43CA62109E}" type="presOf" srcId="{C0FB0C7E-CBFB-467B-AFF4-93B0DB7DE455}" destId="{F4A4317D-A8D5-4F6D-86D0-7E3DF23970CB}" srcOrd="0" destOrd="0" presId="urn:microsoft.com/office/officeart/2005/8/layout/process2"/>
    <dgm:cxn modelId="{AC5D88F4-16F9-44A3-B0D0-D7F70501C482}" type="presOf" srcId="{D20C67F8-AAF8-4724-915D-77557D87321F}" destId="{1E604530-974B-4C1A-8B72-606D473BCC3D}" srcOrd="1" destOrd="0" presId="urn:microsoft.com/office/officeart/2005/8/layout/process2"/>
    <dgm:cxn modelId="{44098E46-57C9-4726-9768-0FF69003A78B}" type="presParOf" srcId="{3C30647F-7023-47BD-80BB-626465400E8D}" destId="{6C3C8CD8-03F6-4926-B2B3-2F28F2B74F3D}" srcOrd="0" destOrd="0" presId="urn:microsoft.com/office/officeart/2005/8/layout/process2"/>
    <dgm:cxn modelId="{D3824AE5-A81F-4A1B-9B64-7A4A1F8F9017}" type="presParOf" srcId="{3C30647F-7023-47BD-80BB-626465400E8D}" destId="{8B9802B6-2A1E-4E46-A9A1-063D127DDAE3}" srcOrd="1" destOrd="0" presId="urn:microsoft.com/office/officeart/2005/8/layout/process2"/>
    <dgm:cxn modelId="{0976AAD1-A3BB-43D2-B79A-72C05C1F34FE}" type="presParOf" srcId="{8B9802B6-2A1E-4E46-A9A1-063D127DDAE3}" destId="{578203D9-898F-4F4A-9BE7-8A65F5DFD6C3}" srcOrd="0" destOrd="0" presId="urn:microsoft.com/office/officeart/2005/8/layout/process2"/>
    <dgm:cxn modelId="{3F24DA6C-7FF8-4700-8944-5C1793AA7FA5}" type="presParOf" srcId="{3C30647F-7023-47BD-80BB-626465400E8D}" destId="{9C66D5C4-3F28-4921-83F2-F1FF3306E118}" srcOrd="2" destOrd="0" presId="urn:microsoft.com/office/officeart/2005/8/layout/process2"/>
    <dgm:cxn modelId="{B53821D5-CF00-4B55-83C3-8D3CC5B4042A}" type="presParOf" srcId="{3C30647F-7023-47BD-80BB-626465400E8D}" destId="{6D5D513C-4235-4773-8C1B-9E7F89B220E5}" srcOrd="3" destOrd="0" presId="urn:microsoft.com/office/officeart/2005/8/layout/process2"/>
    <dgm:cxn modelId="{E38AC65F-794B-4CD4-87BF-5ACAA1BB19CE}" type="presParOf" srcId="{6D5D513C-4235-4773-8C1B-9E7F89B220E5}" destId="{1E604530-974B-4C1A-8B72-606D473BCC3D}" srcOrd="0" destOrd="0" presId="urn:microsoft.com/office/officeart/2005/8/layout/process2"/>
    <dgm:cxn modelId="{971A29DD-6CAC-459E-B300-43A091576EB9}" type="presParOf" srcId="{3C30647F-7023-47BD-80BB-626465400E8D}" destId="{5DA36336-D0CB-40A5-8731-D425E2D33E05}" srcOrd="4" destOrd="0" presId="urn:microsoft.com/office/officeart/2005/8/layout/process2"/>
    <dgm:cxn modelId="{97D4B087-8E95-43D6-BD9E-066920FD9A52}" type="presParOf" srcId="{3C30647F-7023-47BD-80BB-626465400E8D}" destId="{B90EB91F-9EE4-4C62-8F32-F6603E646A01}" srcOrd="5" destOrd="0" presId="urn:microsoft.com/office/officeart/2005/8/layout/process2"/>
    <dgm:cxn modelId="{4A421C0E-08F8-4BEF-912A-A34F6148AAB9}" type="presParOf" srcId="{B90EB91F-9EE4-4C62-8F32-F6603E646A01}" destId="{0E2AA5C6-6727-452A-87A1-E25382C0D418}" srcOrd="0" destOrd="0" presId="urn:microsoft.com/office/officeart/2005/8/layout/process2"/>
    <dgm:cxn modelId="{BBFB45B0-E9C2-4821-B789-2711D2B21D89}" type="presParOf" srcId="{3C30647F-7023-47BD-80BB-626465400E8D}" destId="{F4A4317D-A8D5-4F6D-86D0-7E3DF23970CB}"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C8CD8-03F6-4926-B2B3-2F28F2B74F3D}">
      <dsp:nvSpPr>
        <dsp:cNvPr id="0" name=""/>
        <dsp:cNvSpPr/>
      </dsp:nvSpPr>
      <dsp:spPr>
        <a:xfrm>
          <a:off x="1420158" y="3319"/>
          <a:ext cx="6837082" cy="617207"/>
        </a:xfrm>
        <a:prstGeom prst="roundRect">
          <a:avLst>
            <a:gd name="adj" fmla="val 10000"/>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Request of Accommodation by School</a:t>
          </a:r>
        </a:p>
      </dsp:txBody>
      <dsp:txXfrm>
        <a:off x="1438235" y="21396"/>
        <a:ext cx="6800928" cy="581053"/>
      </dsp:txXfrm>
    </dsp:sp>
    <dsp:sp modelId="{8B9802B6-2A1E-4E46-A9A1-063D127DDAE3}">
      <dsp:nvSpPr>
        <dsp:cNvPr id="0" name=""/>
        <dsp:cNvSpPr/>
      </dsp:nvSpPr>
      <dsp:spPr>
        <a:xfrm rot="5400000">
          <a:off x="4722973" y="635957"/>
          <a:ext cx="231452" cy="277743"/>
        </a:xfrm>
        <a:prstGeom prst="rightArrow">
          <a:avLst>
            <a:gd name="adj1" fmla="val 60000"/>
            <a:gd name="adj2" fmla="val 50000"/>
          </a:avLst>
        </a:prstGeom>
        <a:solidFill>
          <a:srgbClr val="0070C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4755377" y="659102"/>
        <a:ext cx="166645" cy="162016"/>
      </dsp:txXfrm>
    </dsp:sp>
    <dsp:sp modelId="{9C66D5C4-3F28-4921-83F2-F1FF3306E118}">
      <dsp:nvSpPr>
        <dsp:cNvPr id="0" name=""/>
        <dsp:cNvSpPr/>
      </dsp:nvSpPr>
      <dsp:spPr>
        <a:xfrm>
          <a:off x="1420158" y="929131"/>
          <a:ext cx="6837082" cy="617207"/>
        </a:xfrm>
        <a:prstGeom prst="roundRect">
          <a:avLst>
            <a:gd name="adj" fmla="val 10000"/>
          </a:avLst>
        </a:prstGeom>
        <a:solidFill>
          <a:srgbClr val="00863D"/>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State Association Review</a:t>
          </a:r>
        </a:p>
      </dsp:txBody>
      <dsp:txXfrm>
        <a:off x="1438235" y="947208"/>
        <a:ext cx="6800928" cy="581053"/>
      </dsp:txXfrm>
    </dsp:sp>
    <dsp:sp modelId="{6D5D513C-4235-4773-8C1B-9E7F89B220E5}">
      <dsp:nvSpPr>
        <dsp:cNvPr id="0" name=""/>
        <dsp:cNvSpPr/>
      </dsp:nvSpPr>
      <dsp:spPr>
        <a:xfrm rot="5400000">
          <a:off x="4722973" y="1561769"/>
          <a:ext cx="231452" cy="277743"/>
        </a:xfrm>
        <a:prstGeom prst="rightArrow">
          <a:avLst>
            <a:gd name="adj1" fmla="val 60000"/>
            <a:gd name="adj2" fmla="val 50000"/>
          </a:avLst>
        </a:prstGeom>
        <a:solidFill>
          <a:srgbClr val="00863D"/>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4755377" y="1584914"/>
        <a:ext cx="166645" cy="162016"/>
      </dsp:txXfrm>
    </dsp:sp>
    <dsp:sp modelId="{5DA36336-D0CB-40A5-8731-D425E2D33E05}">
      <dsp:nvSpPr>
        <dsp:cNvPr id="0" name=""/>
        <dsp:cNvSpPr/>
      </dsp:nvSpPr>
      <dsp:spPr>
        <a:xfrm>
          <a:off x="1420158" y="1854943"/>
          <a:ext cx="6837082" cy="617207"/>
        </a:xfrm>
        <a:prstGeom prst="roundRect">
          <a:avLst>
            <a:gd name="adj" fmla="val 10000"/>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Written Determination from State Association</a:t>
          </a:r>
        </a:p>
      </dsp:txBody>
      <dsp:txXfrm>
        <a:off x="1438235" y="1873020"/>
        <a:ext cx="6800928" cy="581053"/>
      </dsp:txXfrm>
    </dsp:sp>
    <dsp:sp modelId="{B90EB91F-9EE4-4C62-8F32-F6603E646A01}">
      <dsp:nvSpPr>
        <dsp:cNvPr id="0" name=""/>
        <dsp:cNvSpPr/>
      </dsp:nvSpPr>
      <dsp:spPr>
        <a:xfrm rot="5400000">
          <a:off x="4722973" y="2487581"/>
          <a:ext cx="231452" cy="277743"/>
        </a:xfrm>
        <a:prstGeom prst="rightArrow">
          <a:avLst>
            <a:gd name="adj1" fmla="val 60000"/>
            <a:gd name="adj2" fmla="val 50000"/>
          </a:avLst>
        </a:prstGeom>
        <a:solidFill>
          <a:srgbClr val="92D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4755377" y="2510726"/>
        <a:ext cx="166645" cy="162016"/>
      </dsp:txXfrm>
    </dsp:sp>
    <dsp:sp modelId="{F4A4317D-A8D5-4F6D-86D0-7E3DF23970CB}">
      <dsp:nvSpPr>
        <dsp:cNvPr id="0" name=""/>
        <dsp:cNvSpPr/>
      </dsp:nvSpPr>
      <dsp:spPr>
        <a:xfrm>
          <a:off x="1420158" y="2780755"/>
          <a:ext cx="6837082" cy="617207"/>
        </a:xfrm>
        <a:prstGeom prst="roundRect">
          <a:avLst>
            <a:gd name="adj" fmla="val 10000"/>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rPr>
            <a:t>Competition with Approval of Accommodation</a:t>
          </a:r>
        </a:p>
      </dsp:txBody>
      <dsp:txXfrm>
        <a:off x="1438235" y="2798832"/>
        <a:ext cx="6800928" cy="5810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DE1022-C92A-DC29-29FA-C6428DB4D1BB}"/>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333C9870-B49A-89C9-752C-D1DEE463FA9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19F8647-79FF-49AB-ABA8-B4FD0D753EE4}" type="datetimeFigureOut">
              <a:rPr lang="en-US" smtClean="0"/>
              <a:t>10/9/2025</a:t>
            </a:fld>
            <a:endParaRPr lang="en-US"/>
          </a:p>
        </p:txBody>
      </p:sp>
      <p:sp>
        <p:nvSpPr>
          <p:cNvPr id="4" name="Footer Placeholder 3">
            <a:extLst>
              <a:ext uri="{FF2B5EF4-FFF2-40B4-BE49-F238E27FC236}">
                <a16:creationId xmlns:a16="http://schemas.microsoft.com/office/drawing/2014/main" id="{75BFB30D-AF2D-CDE0-8C6A-EC1FEFF4E13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AFEBBCAA-4825-A8AA-3CD0-9B017B3621EE}"/>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2BD4BD4-6C02-4784-86D3-E0AE5669F090}" type="slidenum">
              <a:rPr lang="en-US" smtClean="0"/>
              <a:t>‹#›</a:t>
            </a:fld>
            <a:endParaRPr lang="en-US"/>
          </a:p>
        </p:txBody>
      </p:sp>
    </p:spTree>
    <p:extLst>
      <p:ext uri="{BB962C8B-B14F-4D97-AF65-F5344CB8AC3E}">
        <p14:creationId xmlns:p14="http://schemas.microsoft.com/office/powerpoint/2010/main" val="66699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12CD216-CA38-4B71-8286-C1CE8A27777E}" type="datetimeFigureOut">
              <a:rPr lang="en-US" smtClean="0"/>
              <a:t>10/9/2025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5B04B-E4FE-4365-916A-88871C80FA87}" type="slidenum">
              <a:rPr lang="en-US" smtClean="0"/>
              <a:t>‹#›</a:t>
            </a:fld>
            <a:endParaRPr lang="en-US"/>
          </a:p>
        </p:txBody>
      </p:sp>
    </p:spTree>
    <p:extLst>
      <p:ext uri="{BB962C8B-B14F-4D97-AF65-F5344CB8AC3E}">
        <p14:creationId xmlns:p14="http://schemas.microsoft.com/office/powerpoint/2010/main" val="260308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a:p>
        </p:txBody>
      </p:sp>
    </p:spTree>
    <p:extLst>
      <p:ext uri="{BB962C8B-B14F-4D97-AF65-F5344CB8AC3E}">
        <p14:creationId xmlns:p14="http://schemas.microsoft.com/office/powerpoint/2010/main" val="96063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OTHER EQUIPMENT </a:t>
            </a: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1-9-6: </a:t>
            </a:r>
            <a:endPar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kern="1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P</a:t>
            </a:r>
            <a:r>
              <a:rPr lang="en-US"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layers shall not transmit or record audio or video from the playing surface.</a:t>
            </a:r>
          </a:p>
          <a:p>
            <a:pPr marL="171450" indent="-171450">
              <a:buFont typeface="Arial" panose="020B0604020202020204" pitchFamily="34" charset="0"/>
              <a:buChar char="•"/>
            </a:pPr>
            <a:r>
              <a:rPr lang="en-US"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Penalty: ejection of the offender from the game, unless the offense is judged to be of a minor nature. If minor, the umpire may warn the offender and eject if the offense is repeated.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Rationale: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This change clearly defines the types of electronic devices prohibited by the rule.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Comments: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With the increasing accessibility and use of electronic devices, it is important to establish clear boundaries for their use in competitive softball. Players shall not record audio or video while on the playing surface, as doing so presents significant safety risks and potential distractions that can compromise the integrity of the game. Movement and recording during live play—whether with handheld devices, wearable cameras, or phones—can interfere with a player's ability to perform safely and effectively. Handheld equipment may limit a player's capacity to catch or throw a ball, while wearable devices can become entanglement hazards or create impact risks during high-speed plays or collisions. Additionally, extra foot traffic or positioning for the sake of capturing footage can unintentionally place individuals in the path of play, leading to unnecessary contact or disruption. Beyond safety, the use of recording equipment on the field raises concerns around focus and liability. Players distracted by filming may not respond as quickly to the ball or to their teammates, and their inattention could increase the chance of injury. Moreover, audio recordings introduce privacy and liability considerations, especially when capturing conversations during competition. For these reasons, no player is permitted to record while on the field of play. The emphasis must remain on maintaining a safe, focused, and fair playing environment for all participants.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E75B04B-E4FE-4365-916A-88871C80FA87}" type="slidenum">
              <a:rPr lang="en-US" smtClean="0"/>
              <a:t>11</a:t>
            </a:fld>
            <a:endParaRPr lang="en-US"/>
          </a:p>
        </p:txBody>
      </p:sp>
    </p:spTree>
    <p:extLst>
      <p:ext uri="{BB962C8B-B14F-4D97-AF65-F5344CB8AC3E}">
        <p14:creationId xmlns:p14="http://schemas.microsoft.com/office/powerpoint/2010/main" val="3329056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BATTER-RUNNER AND RUNNER </a:t>
            </a: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Rule 8: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NFHS Rule 8 has been reformatted for clarity and consistency.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Section 4 was separated into two sections addressing runners entitled to advance with and without liability to be put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ea typeface="Calibri" panose="020F0502020204030204" pitchFamily="34" charset="0"/>
                <a:cs typeface="Calibri" panose="020F0502020204030204" pitchFamily="34" charset="0"/>
              </a:rPr>
              <a:t>Remaining sections were renumbered.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Rationale: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Added article references to PENALTIES and EFFECTS, and Section 4 was separated into two sections addressing runners entitled to advance with and without liability to be put out to delineate differences.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Comments:</a:t>
            </a:r>
            <a:r>
              <a:rPr lang="en-US" dirty="0">
                <a:latin typeface="Calibri" panose="020F0502020204030204" pitchFamily="34" charset="0"/>
                <a:ea typeface="Calibri" panose="020F0502020204030204" pitchFamily="34" charset="0"/>
                <a:cs typeface="Calibri" panose="020F0502020204030204" pitchFamily="34" charset="0"/>
              </a:rPr>
              <a:t>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improve clarity and enhance the overall usability of the rules, the existing content was reorganized into a structured outline format. This new layout allows for easier navigation and better comprehension of key concepts by clearly separating topics and presenting information in a logical, accessible sequence. One significant change involved dividing the original Section 8-4 into two distinct sections. This split more clearly distinguishes between situations in which runners are entitled to advance without liability to be put out and those where they advance with liability. By isolating these scenarios, officials, coaches, and players can more readily understand the conditions under which runners are protected or at risk during play. Additionally, article references were added to corresponding PENALTIES and EFFECTS. This change provides direct links between specific rule violations and their consequences, eliminating ambiguity and helping users quickly identify the appropriate rulings and applications. The result is a cleaner, more intuitive rule structure that supports accurate rule enforcement and improved learning.</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E75B04B-E4FE-4365-916A-88871C80FA87}" type="slidenum">
              <a:rPr lang="en-US" smtClean="0"/>
              <a:t>12</a:t>
            </a:fld>
            <a:endParaRPr lang="en-US"/>
          </a:p>
        </p:txBody>
      </p:sp>
    </p:spTree>
    <p:extLst>
      <p:ext uri="{BB962C8B-B14F-4D97-AF65-F5344CB8AC3E}">
        <p14:creationId xmlns:p14="http://schemas.microsoft.com/office/powerpoint/2010/main" val="3924768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EQUIPMENT AND APPAREL </a:t>
            </a: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10-4-2: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Umpires have the option of wearing heather gray, charcoal gray or navy blue slacks.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Effective January 1, 2027, heather gray slacks will no longer be permitted as part of the umpire's uniform.</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Rationale: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Manufacturers have discontinued producing heather gray umpire pants. This change will assist umpires in the purchase of pants that are currently being manufactured.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Comments: </a:t>
            </a: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Effective January 1, 2027, heather gray umpire pants will no longer be permitted for use, as manufacturers have discontinued their production. This update reflects a practical shift to ensure that umpires can purchase and wear uniform pants that are currently being manufactured and readily available through suppliers. Moving forward, umpires will be expected to wear pants in either charcoal gray or navy, both of which are actively produced and supported by major manufacturers. The transition to these colors—particularly charcoal gray—provides consistency in appearance while allowing state associations and officials to align with what is accessible in the current marketplace. This change comes in response to ongoing feedback from state associations, which emphasized the challenges officials face in locating heather gray pants and the need for standardized, available uniform options. By establishing a clear implementation date and aligning with existing production trends, this adjustment supports both uniformity and ease of compliance across all levels of competition. Pants in either heather or charcoal gray will be legal until January 1, 2027, when charcoal pants will be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13</a:t>
            </a:fld>
            <a:endParaRPr lang="en-US"/>
          </a:p>
        </p:txBody>
      </p:sp>
    </p:spTree>
    <p:extLst>
      <p:ext uri="{BB962C8B-B14F-4D97-AF65-F5344CB8AC3E}">
        <p14:creationId xmlns:p14="http://schemas.microsoft.com/office/powerpoint/2010/main" val="385546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14</a:t>
            </a:fld>
            <a:endParaRPr lang="en-US"/>
          </a:p>
        </p:txBody>
      </p:sp>
    </p:spTree>
    <p:extLst>
      <p:ext uri="{BB962C8B-B14F-4D97-AF65-F5344CB8AC3E}">
        <p14:creationId xmlns:p14="http://schemas.microsoft.com/office/powerpoint/2010/main" val="347234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UNIFORMS, PLAYER EQUIPMENT 1-6 (NEW):</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Uniform language from Rule 3-2 has been moved to Rule 1-6 to align with other NFHS rules books.</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Rule 1 Sections 6 through 8 have been renumbered to reflect this change.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Rule 3 has been renumbered.</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Rationale: </a:t>
            </a:r>
            <a:r>
              <a:rPr lang="en-US" sz="1200" dirty="0">
                <a:latin typeface="Calibri" panose="020F0502020204030204" pitchFamily="34" charset="0"/>
                <a:ea typeface="Calibri" panose="020F0502020204030204" pitchFamily="34" charset="0"/>
                <a:cs typeface="Calibri" panose="020F0502020204030204" pitchFamily="34" charset="0"/>
              </a:rPr>
              <a:t>Placing uniform language in Rule 1 is consistent with other NFHS rule language</a:t>
            </a:r>
            <a:r>
              <a:rPr lang="en-US" sz="1200" dirty="0"/>
              <a:t>.</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1E75B04B-E4FE-4365-916A-88871C80FA87}" type="slidenum">
              <a:rPr lang="en-US" smtClean="0"/>
              <a:t>15</a:t>
            </a:fld>
            <a:endParaRPr lang="en-US"/>
          </a:p>
        </p:txBody>
      </p:sp>
    </p:spTree>
    <p:extLst>
      <p:ext uri="{BB962C8B-B14F-4D97-AF65-F5344CB8AC3E}">
        <p14:creationId xmlns:p14="http://schemas.microsoft.com/office/powerpoint/2010/main" val="529416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FORFEITED GAME 4-3-2:</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If a game is forfeited after the number of innings required for a regulation game and the offending team is behind the score remains as recorded.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Rationale:</a:t>
            </a:r>
            <a:r>
              <a:rPr lang="en-US" dirty="0">
                <a:latin typeface="Calibri" panose="020F0502020204030204" pitchFamily="34" charset="0"/>
                <a:ea typeface="Calibri" panose="020F0502020204030204" pitchFamily="34" charset="0"/>
                <a:cs typeface="Calibri" panose="020F0502020204030204" pitchFamily="34" charset="0"/>
              </a:rPr>
              <a:t> Language was reworded for clarity.</a:t>
            </a:r>
          </a:p>
        </p:txBody>
      </p:sp>
      <p:sp>
        <p:nvSpPr>
          <p:cNvPr id="4" name="Slide Number Placeholder 3"/>
          <p:cNvSpPr>
            <a:spLocks noGrp="1"/>
          </p:cNvSpPr>
          <p:nvPr>
            <p:ph type="sldNum" sz="quarter" idx="5"/>
          </p:nvPr>
        </p:nvSpPr>
        <p:spPr/>
        <p:txBody>
          <a:bodyPr/>
          <a:lstStyle/>
          <a:p>
            <a:fld id="{1E75B04B-E4FE-4365-916A-88871C80FA87}" type="slidenum">
              <a:rPr lang="en-US" smtClean="0"/>
              <a:t>16</a:t>
            </a:fld>
            <a:endParaRPr lang="en-US"/>
          </a:p>
        </p:txBody>
      </p:sp>
    </p:spTree>
    <p:extLst>
      <p:ext uri="{BB962C8B-B14F-4D97-AF65-F5344CB8AC3E}">
        <p14:creationId xmlns:p14="http://schemas.microsoft.com/office/powerpoint/2010/main" val="59117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UNIFORMS, PLAYER EQUIPMENT 3-2-5 CASE BOOK:</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Edits to 3.2.5 Situations B &amp; C reflect the 2025 rule change. </a:t>
            </a:r>
            <a:endParaRPr lang="en-US"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There are no color restrictions for headbands.</a:t>
            </a:r>
          </a:p>
          <a:p>
            <a:br>
              <a:rPr lang="en-US" b="1"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Rationale: </a:t>
            </a:r>
            <a:r>
              <a:rPr lang="en-US" b="0" dirty="0">
                <a:latin typeface="Calibri" panose="020F0502020204030204" pitchFamily="34" charset="0"/>
                <a:ea typeface="Calibri" panose="020F0502020204030204" pitchFamily="34" charset="0"/>
                <a:cs typeface="Calibri" panose="020F0502020204030204" pitchFamily="34" charset="0"/>
              </a:rPr>
              <a:t>Correction to reflect a rule change in the 2025 rules book.</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E75B04B-E4FE-4365-916A-88871C80FA87}" type="slidenum">
              <a:rPr lang="en-US" smtClean="0"/>
              <a:t>17</a:t>
            </a:fld>
            <a:endParaRPr lang="en-US"/>
          </a:p>
        </p:txBody>
      </p:sp>
    </p:spTree>
    <p:extLst>
      <p:ext uri="{BB962C8B-B14F-4D97-AF65-F5344CB8AC3E}">
        <p14:creationId xmlns:p14="http://schemas.microsoft.com/office/powerpoint/2010/main" val="4040265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a:p>
        </p:txBody>
      </p:sp>
    </p:spTree>
    <p:extLst>
      <p:ext uri="{BB962C8B-B14F-4D97-AF65-F5344CB8AC3E}">
        <p14:creationId xmlns:p14="http://schemas.microsoft.com/office/powerpoint/2010/main" val="3166790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Obstruction</a:t>
            </a:r>
            <a:b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Obstruction is defined as the act of a defensive player who hinders or impedes a batter’s attempt to make contact with a pitch or interferes with the legal progress of a runner or batter-runner advancing on the bases. This interference may be intentional or unintentional, and it can be either physical or verbal. However, obstruction does not apply if the defensive player is in possession of the ball or is making the initial play on a batted ball.</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19</a:t>
            </a:fld>
            <a:endParaRPr lang="en-US"/>
          </a:p>
        </p:txBody>
      </p:sp>
    </p:spTree>
    <p:extLst>
      <p:ext uri="{BB962C8B-B14F-4D97-AF65-F5344CB8AC3E}">
        <p14:creationId xmlns:p14="http://schemas.microsoft.com/office/powerpoint/2010/main" val="77707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Obstruction</a:t>
            </a:r>
            <a:b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Impeding a runner means creating a negative effect on their ability to run the bases. This might include a runner slowing down, altering their intended path, stopping altogether, retreating to the previous base, or making contact with a fielder that disrupts their movement. These examples underscore that the umpire must rely on judgment to determine both whether the runner was impeded and to what extent their progress was affected.</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20</a:t>
            </a:fld>
            <a:endParaRPr lang="en-US"/>
          </a:p>
        </p:txBody>
      </p:sp>
    </p:spTree>
    <p:extLst>
      <p:ext uri="{BB962C8B-B14F-4D97-AF65-F5344CB8AC3E}">
        <p14:creationId xmlns:p14="http://schemas.microsoft.com/office/powerpoint/2010/main" val="440001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5BC1D-88CC-9D39-5FCB-CE8502C52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65A75-981A-6625-65AD-FF3CCC3EF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790E4-31CD-1502-9671-EC053ACCC330}"/>
              </a:ext>
            </a:extLst>
          </p:cNvPr>
          <p:cNvSpPr>
            <a:spLocks noGrp="1"/>
          </p:cNvSpPr>
          <p:nvPr>
            <p:ph type="body" idx="1"/>
          </p:nvPr>
        </p:nvSpPr>
        <p:spPr/>
        <p:txBody>
          <a:bodyPr/>
          <a:lstStyle/>
          <a:p>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Obstruction</a:t>
            </a:r>
            <a:b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Unlike many rule violations in softball that carry standardized penalties—such as awarding two bases for a thrown ball that goes out of play or one base for a pitched ball entering dead ball territory—obstruction rulings are situational and vary based on the specifics of each play. The purpose of the obstruction award is not to penalize the defensive team arbitrarily, but to nullify the negative effect of the obstruction. The runner is not being granted an advantage; rather, they are being restored to the position they would have achieved had the obstruction not occurred. This could mean advancing the runner or, in some cases, returning them to a previous base—whatever is necessary to correct the disruption caused by the obstruction, based on the umpire’s judgment.</a:t>
            </a:r>
          </a:p>
          <a:p>
            <a:endParaRPr lang="en-US" dirty="0"/>
          </a:p>
        </p:txBody>
      </p:sp>
      <p:sp>
        <p:nvSpPr>
          <p:cNvPr id="4" name="Slide Number Placeholder 3">
            <a:extLst>
              <a:ext uri="{FF2B5EF4-FFF2-40B4-BE49-F238E27FC236}">
                <a16:creationId xmlns:a16="http://schemas.microsoft.com/office/drawing/2014/main" id="{08C0BB52-2540-EEC4-9901-27D648E0BAB2}"/>
              </a:ext>
            </a:extLst>
          </p:cNvPr>
          <p:cNvSpPr>
            <a:spLocks noGrp="1"/>
          </p:cNvSpPr>
          <p:nvPr>
            <p:ph type="sldNum" sz="quarter" idx="5"/>
          </p:nvPr>
        </p:nvSpPr>
        <p:spPr/>
        <p:txBody>
          <a:bodyPr/>
          <a:lstStyle/>
          <a:p>
            <a:fld id="{1E75B04B-E4FE-4365-916A-88871C80FA87}" type="slidenum">
              <a:rPr lang="en-US" smtClean="0"/>
              <a:t>21</a:t>
            </a:fld>
            <a:endParaRPr lang="en-US"/>
          </a:p>
        </p:txBody>
      </p:sp>
    </p:spTree>
    <p:extLst>
      <p:ext uri="{BB962C8B-B14F-4D97-AF65-F5344CB8AC3E}">
        <p14:creationId xmlns:p14="http://schemas.microsoft.com/office/powerpoint/2010/main" val="3183682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Maintaining an Unobstructed View of the Play</a:t>
            </a:r>
            <a:b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There are times when an umpire must move from their primary position to maintain an unobstructed view of a play. This is mentioned several times in the NFHS Softball Umpire Manual but, until now, there has not been any guidance for the umpire in the manual. Information has been added to the Umpire Manual to explain aspects of the play that should be considered when moving from the primary position to maintain an unobstructed view of the play. </a:t>
            </a:r>
          </a:p>
          <a:p>
            <a:endPar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There are key interactions of the four elements (offense, defense, ball, and base) on each play that need to be viewed clearly in order to make a judgment call.  On tag plays:</a:t>
            </a:r>
          </a:p>
          <a:p>
            <a:pPr marL="171450" lvl="0" indent="-171450">
              <a:buSzPct val="80000"/>
              <a:buFont typeface="Courier New" panose="02070309020205020404" pitchFamily="49" charset="0"/>
              <a:buChar char="o"/>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Defense contacting the offense with the ball (tagging the runner).</a:t>
            </a:r>
          </a:p>
          <a:p>
            <a:pPr marL="171450" lvl="0" indent="-171450">
              <a:buSzPct val="80000"/>
              <a:buFont typeface="Courier New" panose="02070309020205020404" pitchFamily="49" charset="0"/>
              <a:buChar char="o"/>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Defense controlling the ball through the process of applying the tag.</a:t>
            </a:r>
          </a:p>
          <a:p>
            <a:pPr marL="171450" lvl="0" indent="-171450">
              <a:buSzPct val="80000"/>
              <a:buFont typeface="Courier New" panose="02070309020205020404" pitchFamily="49" charset="0"/>
              <a:buChar char="o"/>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Offense contacting the base. </a:t>
            </a:r>
          </a:p>
          <a:p>
            <a:pPr marL="171450" lvl="0" indent="-171450">
              <a:buSzPct val="80000"/>
              <a:buFont typeface="Courier New" panose="02070309020205020404" pitchFamily="49" charset="0"/>
              <a:buChar char="o"/>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22</a:t>
            </a:fld>
            <a:endParaRPr lang="en-US"/>
          </a:p>
        </p:txBody>
      </p:sp>
    </p:spTree>
    <p:extLst>
      <p:ext uri="{BB962C8B-B14F-4D97-AF65-F5344CB8AC3E}">
        <p14:creationId xmlns:p14="http://schemas.microsoft.com/office/powerpoint/2010/main" val="2714170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Maintaining an Unobstructed View of the Play</a:t>
            </a:r>
            <a:b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All three of these key interactions must remain within the umpire’s view in order to make an accurate judgment call on the play. Also, when adjusting an umpire needs to maintain proper distance as to ensure no key interactions of the play are missed.</a:t>
            </a:r>
          </a:p>
          <a:p>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Details of each play like:</a:t>
            </a:r>
          </a:p>
          <a:p>
            <a:pPr marL="171450" lvl="0" indent="-171450">
              <a:buSzPct val="80000"/>
              <a:buFont typeface="Courier New" panose="02070309020205020404" pitchFamily="49" charset="0"/>
              <a:buChar char="o"/>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Defensive positioning.</a:t>
            </a:r>
          </a:p>
          <a:p>
            <a:pPr marL="171450" lvl="0" indent="-171450">
              <a:buSzPct val="80000"/>
              <a:buFont typeface="Courier New" panose="02070309020205020404" pitchFamily="49" charset="0"/>
              <a:buChar char="o"/>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Direction, height and timing of the throw.</a:t>
            </a:r>
          </a:p>
          <a:p>
            <a:pPr marL="171450" lvl="0" indent="-171450">
              <a:buSzPct val="80000"/>
              <a:buFont typeface="Courier New" panose="02070309020205020404" pitchFamily="49" charset="0"/>
              <a:buChar char="o"/>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Path of the runner.</a:t>
            </a:r>
          </a:p>
          <a:p>
            <a:pPr marL="171450" lvl="0" indent="-171450">
              <a:buSzPct val="80000"/>
              <a:buFont typeface="Courier New" panose="02070309020205020404" pitchFamily="49" charset="0"/>
              <a:buChar char="o"/>
            </a:pP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Timing of the ball and runner arriving near the base.</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23</a:t>
            </a:fld>
            <a:endParaRPr lang="en-US"/>
          </a:p>
        </p:txBody>
      </p:sp>
    </p:spTree>
    <p:extLst>
      <p:ext uri="{BB962C8B-B14F-4D97-AF65-F5344CB8AC3E}">
        <p14:creationId xmlns:p14="http://schemas.microsoft.com/office/powerpoint/2010/main" val="2035716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Maintaining an Unobstructed View of the Play</a:t>
            </a:r>
            <a:b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All these items need to be evaluated in each particular play prior to moving from the primary positioning as each play develops slightly differently. Understanding how these items are going to come together on a particular play allows the umpire to determine where the key interactions will occur, allowing them to adjust, when necessary, to maintain an unobstructed view of the play.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24</a:t>
            </a:fld>
            <a:endParaRPr lang="en-US"/>
          </a:p>
        </p:txBody>
      </p:sp>
    </p:spTree>
    <p:extLst>
      <p:ext uri="{BB962C8B-B14F-4D97-AF65-F5344CB8AC3E}">
        <p14:creationId xmlns:p14="http://schemas.microsoft.com/office/powerpoint/2010/main" val="854163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Maintaining an Unobstructed View of the Play</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All of these elements must be understood prior to umpires adjusting their positioning.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This is simply another example of an umpire requiring good timing in order to get calls correct.</a:t>
            </a:r>
          </a:p>
          <a:p>
            <a:pPr marL="171450" indent="-171450">
              <a:buFont typeface="Arial" panose="020B0604020202020204" pitchFamily="34" charset="0"/>
              <a:buChar char="•"/>
            </a:pPr>
            <a:r>
              <a:rPr lang="en-US"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Reading the play correctly allows umpires to adjust their position in order to maintain a view of the play, instead of becoming </a:t>
            </a:r>
            <a:r>
              <a:rPr lang="en-US"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straightlined</a:t>
            </a:r>
            <a:r>
              <a:rPr lang="en-US"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t>
            </a:r>
          </a:p>
          <a:p>
            <a:endParaRPr lang="en-US"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25</a:t>
            </a:fld>
            <a:endParaRPr lang="en-US"/>
          </a:p>
        </p:txBody>
      </p:sp>
    </p:spTree>
    <p:extLst>
      <p:ext uri="{BB962C8B-B14F-4D97-AF65-F5344CB8AC3E}">
        <p14:creationId xmlns:p14="http://schemas.microsoft.com/office/powerpoint/2010/main" val="1184038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27</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The NFHS Center For Officials Services is presenting an improved Exam Center for 2025.</a:t>
            </a:r>
          </a:p>
        </p:txBody>
      </p:sp>
      <p:sp>
        <p:nvSpPr>
          <p:cNvPr id="4" name="Slide Number Placeholder 3"/>
          <p:cNvSpPr>
            <a:spLocks noGrp="1"/>
          </p:cNvSpPr>
          <p:nvPr>
            <p:ph type="sldNum" sz="quarter" idx="5"/>
          </p:nvPr>
        </p:nvSpPr>
        <p:spPr/>
        <p:txBody>
          <a:bodyPr/>
          <a:lstStyle/>
          <a:p>
            <a:fld id="{1E75B04B-E4FE-4365-916A-88871C80FA87}" type="slidenum">
              <a:rPr lang="en-US" smtClean="0"/>
              <a:t>28</a:t>
            </a:fld>
            <a:endParaRPr lang="en-US"/>
          </a:p>
        </p:txBody>
      </p:sp>
    </p:spTree>
    <p:extLst>
      <p:ext uri="{BB962C8B-B14F-4D97-AF65-F5344CB8AC3E}">
        <p14:creationId xmlns:p14="http://schemas.microsoft.com/office/powerpoint/2010/main" val="1096515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F6F33FC-3B5A-BC8F-CB74-50D346344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805E24DE-A8FC-AE31-FAFB-8647C498C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Calibri" panose="020F0502020204030204" pitchFamily="34" charset="0"/>
                <a:ea typeface="Calibri" panose="020F0502020204030204" pitchFamily="34" charset="0"/>
                <a:cs typeface="Calibri" panose="020F0502020204030204" pitchFamily="34" charset="0"/>
              </a:rPr>
              <a:t>UMPIRING SOFTBALL</a:t>
            </a:r>
            <a:br>
              <a:rPr lang="en-US" altLang="en-US" dirty="0">
                <a:latin typeface="Calibri" panose="020F0502020204030204" pitchFamily="34" charset="0"/>
                <a:ea typeface="Calibri" panose="020F0502020204030204" pitchFamily="34" charset="0"/>
                <a:cs typeface="Calibri" panose="020F0502020204030204" pitchFamily="34" charset="0"/>
              </a:rPr>
            </a:br>
            <a:r>
              <a:rPr lang="en-US" altLang="en-US" dirty="0">
                <a:latin typeface="Calibri" panose="020F0502020204030204" pitchFamily="34" charset="0"/>
                <a:ea typeface="Calibri" panose="020F0502020204030204" pitchFamily="34" charset="0"/>
                <a:cs typeface="Calibri" panose="020F0502020204030204" pitchFamily="34" charset="0"/>
              </a:rPr>
              <a:t>In partnership with USA Softball, the NFHS has developed the first in a line of educational softball courses.  This first course addresses game management as well as obstruction and interference.  </a:t>
            </a:r>
          </a:p>
        </p:txBody>
      </p:sp>
      <p:sp>
        <p:nvSpPr>
          <p:cNvPr id="84996" name="Slide Number Placeholder 3">
            <a:extLst>
              <a:ext uri="{FF2B5EF4-FFF2-40B4-BE49-F238E27FC236}">
                <a16:creationId xmlns:a16="http://schemas.microsoft.com/office/drawing/2014/main" id="{10D1BCF2-13B0-3700-7FA2-8B133169CA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B2FAD6-C386-4D2C-BD91-3F0743521F97}" type="slidenum">
              <a:rPr lang="en-US" altLang="en-US"/>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04159">
              <a:buFont typeface="Arial" panose="020B0604020202020204" pitchFamily="34" charset="0"/>
              <a:buChar char="•"/>
              <a:defRPr/>
            </a:pPr>
            <a:r>
              <a:rPr lang="en-US" dirty="0">
                <a:latin typeface="Calibri" panose="020F0502020204030204" pitchFamily="34" charset="0"/>
                <a:ea typeface="Calibri" panose="020F0502020204030204" pitchFamily="34" charset="0"/>
                <a:cs typeface="Calibri" panose="020F0502020204030204" pitchFamily="34" charset="0"/>
              </a:rPr>
              <a:t>The NFHS is the national leader and advocate for high school athletics and performing arts programs. Services of the NFHS reach more than 19,500 high schools and 12 million participants throughout the </a:t>
            </a:r>
            <a:r>
              <a:rPr lang="en-US" b="0" dirty="0">
                <a:latin typeface="Calibri" panose="020F0502020204030204" pitchFamily="34" charset="0"/>
                <a:ea typeface="Calibri" panose="020F0502020204030204" pitchFamily="34" charset="0"/>
                <a:cs typeface="Calibri" panose="020F0502020204030204" pitchFamily="34" charset="0"/>
              </a:rPr>
              <a:t>eight </a:t>
            </a:r>
            <a:r>
              <a:rPr lang="en-US" dirty="0">
                <a:latin typeface="Calibri" panose="020F0502020204030204" pitchFamily="34" charset="0"/>
                <a:ea typeface="Calibri" panose="020F0502020204030204" pitchFamily="34" charset="0"/>
                <a:cs typeface="Calibri" panose="020F0502020204030204" pitchFamily="34" charset="0"/>
              </a:rPr>
              <a:t>NFHS sections across</a:t>
            </a:r>
            <a:r>
              <a:rPr lang="en-US" baseline="0" dirty="0">
                <a:latin typeface="Calibri" panose="020F0502020204030204" pitchFamily="34" charset="0"/>
                <a:ea typeface="Calibri" panose="020F0502020204030204" pitchFamily="34" charset="0"/>
                <a:cs typeface="Calibri" panose="020F0502020204030204" pitchFamily="34" charset="0"/>
              </a:rPr>
              <a:t> the U.S.</a:t>
            </a:r>
          </a:p>
          <a:p>
            <a:pPr marL="171450" indent="-171450" defTabSz="904159">
              <a:buFont typeface="Arial" panose="020B0604020202020204" pitchFamily="34" charset="0"/>
              <a:buChar char="•"/>
              <a:defRPr/>
            </a:pPr>
            <a:endParaRPr lang="en-US" baseline="0" dirty="0">
              <a:latin typeface="Calibri" panose="020F0502020204030204" pitchFamily="34" charset="0"/>
              <a:ea typeface="Calibri" panose="020F0502020204030204" pitchFamily="34" charset="0"/>
              <a:cs typeface="Calibri" panose="020F0502020204030204" pitchFamily="34" charset="0"/>
            </a:endParaRPr>
          </a:p>
          <a:p>
            <a:pPr marL="171450" indent="-171450" defTabSz="904159">
              <a:buFont typeface="Arial" panose="020B0604020202020204" pitchFamily="34" charset="0"/>
              <a:buChar char="•"/>
              <a:defRPr/>
            </a:pPr>
            <a:r>
              <a:rPr lang="en-US" dirty="0">
                <a:latin typeface="Calibri" panose="020F0502020204030204" pitchFamily="34" charset="0"/>
                <a:ea typeface="Calibri" panose="020F0502020204030204" pitchFamily="34" charset="0"/>
                <a:cs typeface="Calibri" panose="020F0502020204030204" pitchFamily="34" charset="0"/>
              </a:rPr>
              <a:t>A significant responsibility</a:t>
            </a:r>
            <a:r>
              <a:rPr lang="en-US" baseline="0" dirty="0">
                <a:latin typeface="Calibri" panose="020F0502020204030204" pitchFamily="34" charset="0"/>
                <a:ea typeface="Calibri" panose="020F0502020204030204" pitchFamily="34" charset="0"/>
                <a:cs typeface="Calibri" panose="020F0502020204030204" pitchFamily="34" charset="0"/>
              </a:rPr>
              <a:t> of the NFHS is the commitment to writing quality playing rules for 18 high school sports for boys and girls, in addition to providing educational resources for high school coaches, officials, parents and students.</a:t>
            </a:r>
          </a:p>
          <a:p>
            <a:pPr marL="171450" indent="-171450" defTabSz="904159">
              <a:buFont typeface="Arial" panose="020B0604020202020204" pitchFamily="34" charset="0"/>
              <a:buChar char="•"/>
              <a:defRPr/>
            </a:pPr>
            <a:endParaRPr lang="en-US" dirty="0">
              <a:latin typeface="Calibri" panose="020F0502020204030204" pitchFamily="34" charset="0"/>
              <a:ea typeface="Calibri" panose="020F0502020204030204" pitchFamily="34" charset="0"/>
              <a:cs typeface="Calibri" panose="020F0502020204030204" pitchFamily="34" charset="0"/>
            </a:endParaRPr>
          </a:p>
          <a:p>
            <a:pPr marL="171450" indent="-171450" defTabSz="904159">
              <a:buFont typeface="Arial" panose="020B0604020202020204" pitchFamily="34" charset="0"/>
              <a:buChar char="•"/>
              <a:defRPr/>
            </a:pPr>
            <a:r>
              <a:rPr lang="en-US" dirty="0">
                <a:latin typeface="Calibri" panose="020F0502020204030204" pitchFamily="34" charset="0"/>
                <a:ea typeface="Calibri" panose="020F0502020204030204" pitchFamily="34" charset="0"/>
                <a:cs typeface="Calibri" panose="020F0502020204030204" pitchFamily="34" charset="0"/>
              </a:rPr>
              <a:t>It is the vision of the NFHS to help prepare tomorrow’s leaders for the next level of life through the many program offerings in education-based</a:t>
            </a:r>
            <a:r>
              <a:rPr lang="en-US" baseline="0" dirty="0">
                <a:latin typeface="Calibri" panose="020F0502020204030204" pitchFamily="34" charset="0"/>
                <a:ea typeface="Calibri" panose="020F0502020204030204" pitchFamily="34" charset="0"/>
                <a:cs typeface="Calibri" panose="020F0502020204030204" pitchFamily="34" charset="0"/>
              </a:rPr>
              <a:t> athletics and activities.</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30</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The NFHS Learning Center is the home to more than 100 online professional development courses for everyone within the interscholastic community - coaches, students, officials, parents, administrators, and individuals within performing arts programs. More than 70 courses are available for free.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NFHS is an Accredited Institution and has delivered more than 25 million courses on its NFHS Learning Center platform since its inception in 2007. In receiving national accreditation by </a:t>
            </a:r>
            <a:r>
              <a:rPr lang="en-US" dirty="0" err="1">
                <a:latin typeface="Calibri" panose="020F0502020204030204" pitchFamily="34" charset="0"/>
                <a:ea typeface="Calibri" panose="020F0502020204030204" pitchFamily="34" charset="0"/>
                <a:cs typeface="Calibri" panose="020F0502020204030204" pitchFamily="34" charset="0"/>
              </a:rPr>
              <a:t>Cognia</a:t>
            </a:r>
            <a:r>
              <a:rPr lang="en-US" dirty="0">
                <a:latin typeface="Calibri" panose="020F0502020204030204" pitchFamily="34" charset="0"/>
                <a:ea typeface="Calibri" panose="020F0502020204030204" pitchFamily="34" charset="0"/>
                <a:cs typeface="Calibri" panose="020F0502020204030204" pitchFamily="34" charset="0"/>
              </a:rPr>
              <a:t>, the NFHS has upheld itself to rigorous standards that focus on productive learning environments, equitable resource allocation that meet the needs of learners, and effective leadership.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Concussion in Sports – 8.4M+</a:t>
            </a:r>
          </a:p>
          <a:p>
            <a:r>
              <a:rPr lang="en-US" dirty="0"/>
              <a:t>Heat Illness Prevention – 3M+</a:t>
            </a:r>
          </a:p>
          <a:p>
            <a:r>
              <a:rPr lang="en-US" dirty="0"/>
              <a:t>Sudden Cardiac Arrest – 3.3M+</a:t>
            </a:r>
          </a:p>
          <a:p>
            <a:r>
              <a:rPr lang="en-US" dirty="0"/>
              <a:t>Concussion for Students – 1.8M+</a:t>
            </a:r>
          </a:p>
          <a:p>
            <a:r>
              <a:rPr lang="en-US" dirty="0"/>
              <a:t>The Collapsed Student (2020) – 89,550+</a:t>
            </a:r>
          </a:p>
          <a:p>
            <a:r>
              <a:rPr lang="en-US" dirty="0"/>
              <a:t>CPR &amp; AED Training (2023) – 28,500+</a:t>
            </a:r>
          </a:p>
          <a:p>
            <a:r>
              <a:rPr lang="en-US" dirty="0"/>
              <a:t>Sportsmanship – 1.3M+</a:t>
            </a:r>
          </a:p>
          <a:p>
            <a:r>
              <a:rPr lang="en-US" dirty="0"/>
              <a:t>Fundamentals of Coaching – 1,000,000+</a:t>
            </a:r>
          </a:p>
          <a:p>
            <a:r>
              <a:rPr lang="en-US" dirty="0"/>
              <a:t>First Aid, Health and Safety – 470,000+</a:t>
            </a:r>
          </a:p>
          <a:p>
            <a:r>
              <a:rPr lang="en-US" dirty="0"/>
              <a:t>Bullying, Hazing and Inappropriate Behaviors – 561,000+</a:t>
            </a:r>
          </a:p>
          <a:p>
            <a:r>
              <a:rPr lang="en-US" dirty="0"/>
              <a:t>Student Mental Health and Suicide Prevention – 376,000+</a:t>
            </a:r>
          </a:p>
          <a:p>
            <a:r>
              <a:rPr lang="en-US" dirty="0"/>
              <a:t>Protecting Students from Abuse – 400,000+</a:t>
            </a:r>
          </a:p>
          <a:p>
            <a:r>
              <a:rPr lang="en-US" dirty="0"/>
              <a:t>Implicit Bias (2021)  – 145,000+</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32</a:t>
            </a:fld>
            <a:endParaRPr lang="en-US"/>
          </a:p>
        </p:txBody>
      </p:sp>
    </p:spTree>
    <p:extLst>
      <p:ext uri="{BB962C8B-B14F-4D97-AF65-F5344CB8AC3E}">
        <p14:creationId xmlns:p14="http://schemas.microsoft.com/office/powerpoint/2010/main" val="1055499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NFHS partnered with USA Softball to present the online Coaching Softball course.   Go to www.nfhslearn.com to view the trailer, description and outline for this course, and encourage your coaches to sign-up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50D54-84B1-458C-AAB4-B90D893DDF56}" type="slidenum">
              <a:rPr lang="en-US" smtClean="0"/>
              <a:t>33</a:t>
            </a:fld>
            <a:endParaRPr lang="en-US"/>
          </a:p>
        </p:txBody>
      </p:sp>
    </p:spTree>
    <p:extLst>
      <p:ext uri="{BB962C8B-B14F-4D97-AF65-F5344CB8AC3E}">
        <p14:creationId xmlns:p14="http://schemas.microsoft.com/office/powerpoint/2010/main" val="2341557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34</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Calibri" panose="020F0502020204030204" pitchFamily="34" charset="0"/>
                <a:ea typeface="Calibri" panose="020F0502020204030204" pitchFamily="34" charset="0"/>
                <a:cs typeface="Calibri" panose="020F0502020204030204" pitchFamily="34" charset="0"/>
              </a:rPr>
              <a:t>The NFHS Network is the leader in streaming Live and On Demand high school sports.</a:t>
            </a:r>
          </a:p>
          <a:p>
            <a:endParaRPr lang="en-US" altLang="en-US" dirty="0">
              <a:latin typeface="Calibri" panose="020F0502020204030204" pitchFamily="34" charset="0"/>
              <a:ea typeface="Calibri" panose="020F0502020204030204" pitchFamily="34" charset="0"/>
              <a:cs typeface="Calibri" panose="020F0502020204030204" pitchFamily="34" charset="0"/>
            </a:endParaRPr>
          </a:p>
          <a:p>
            <a:r>
              <a:rPr lang="en-US" altLang="en-US" dirty="0">
                <a:latin typeface="Calibri" panose="020F0502020204030204" pitchFamily="34" charset="0"/>
                <a:ea typeface="Calibri" panose="020F0502020204030204" pitchFamily="34" charset="0"/>
                <a:cs typeface="Calibri" panose="020F0502020204030204" pitchFamily="34" charset="0"/>
              </a:rPr>
              <a:t>Partnered with the </a:t>
            </a:r>
            <a:r>
              <a:rPr lang="en-US" altLang="en-US" b="1" dirty="0">
                <a:latin typeface="Calibri" panose="020F0502020204030204" pitchFamily="34" charset="0"/>
                <a:ea typeface="Calibri" panose="020F0502020204030204" pitchFamily="34" charset="0"/>
                <a:cs typeface="Calibri" panose="020F0502020204030204" pitchFamily="34" charset="0"/>
                <a:hlinkClick r:id="rId3"/>
              </a:rPr>
              <a:t>National Federation of State High School Associations</a:t>
            </a:r>
            <a:r>
              <a:rPr lang="en-US" altLang="en-US" dirty="0">
                <a:latin typeface="Calibri" panose="020F0502020204030204" pitchFamily="34" charset="0"/>
                <a:ea typeface="Calibri" panose="020F0502020204030204" pitchFamily="34" charset="0"/>
                <a:cs typeface="Calibri" panose="020F0502020204030204" pitchFamily="34" charset="0"/>
              </a:rPr>
              <a:t>, 45 high school state athletic/activities associations, and </a:t>
            </a:r>
            <a:r>
              <a:rPr lang="en-US" altLang="en-US" dirty="0" err="1">
                <a:latin typeface="Calibri" panose="020F0502020204030204" pitchFamily="34" charset="0"/>
                <a:ea typeface="Calibri" panose="020F0502020204030204" pitchFamily="34" charset="0"/>
                <a:cs typeface="Calibri" panose="020F0502020204030204" pitchFamily="34" charset="0"/>
              </a:rPr>
              <a:t>PlayOn</a:t>
            </a:r>
            <a:r>
              <a:rPr lang="en-US" altLang="en-US" dirty="0">
                <a:latin typeface="Calibri" panose="020F0502020204030204" pitchFamily="34" charset="0"/>
                <a:ea typeface="Calibri" panose="020F0502020204030204" pitchFamily="34" charset="0"/>
                <a:cs typeface="Calibri" panose="020F0502020204030204" pitchFamily="34" charset="0"/>
              </a:rPr>
              <a:t>! Sports, the NFHS Network is a joint venture created to provide fans with the ability to stream high school sports on any device, from wherever they are.</a:t>
            </a:r>
          </a:p>
          <a:p>
            <a:endParaRPr lang="en-US" altLang="en-US" dirty="0">
              <a:latin typeface="Calibri" panose="020F0502020204030204" pitchFamily="34" charset="0"/>
              <a:ea typeface="Calibri" panose="020F0502020204030204" pitchFamily="34" charset="0"/>
              <a:cs typeface="Calibri" panose="020F0502020204030204" pitchFamily="34" charset="0"/>
            </a:endParaRPr>
          </a:p>
          <a:p>
            <a:r>
              <a:rPr lang="en-US" altLang="en-US" dirty="0">
                <a:latin typeface="Calibri" panose="020F0502020204030204" pitchFamily="34" charset="0"/>
                <a:ea typeface="Calibri" panose="020F0502020204030204" pitchFamily="34" charset="0"/>
                <a:cs typeface="Calibri" panose="020F0502020204030204" pitchFamily="34" charset="0"/>
              </a:rPr>
              <a:t>All NFHS Network events are available to watch online at </a:t>
            </a:r>
            <a:r>
              <a:rPr lang="en-US" altLang="en-US" b="1" dirty="0">
                <a:latin typeface="Calibri" panose="020F0502020204030204" pitchFamily="34" charset="0"/>
                <a:ea typeface="Calibri" panose="020F0502020204030204" pitchFamily="34" charset="0"/>
                <a:cs typeface="Calibri" panose="020F0502020204030204" pitchFamily="34" charset="0"/>
                <a:hlinkClick r:id="rId4"/>
              </a:rPr>
              <a:t>www.NFHSnetwork.com</a:t>
            </a:r>
            <a:r>
              <a:rPr lang="en-US" altLang="en-US" dirty="0">
                <a:latin typeface="Calibri" panose="020F0502020204030204" pitchFamily="34" charset="0"/>
                <a:ea typeface="Calibri" panose="020F0502020204030204" pitchFamily="34" charset="0"/>
                <a:cs typeface="Calibri" panose="020F0502020204030204" pitchFamily="34" charset="0"/>
              </a:rPr>
              <a:t> and through the NFHS Network Live App for iOS and Android. Follow us on </a:t>
            </a:r>
            <a:r>
              <a:rPr lang="en-US" altLang="en-US" b="1" dirty="0">
                <a:latin typeface="Calibri" panose="020F0502020204030204" pitchFamily="34" charset="0"/>
                <a:ea typeface="Calibri" panose="020F0502020204030204" pitchFamily="34" charset="0"/>
                <a:cs typeface="Calibri" panose="020F0502020204030204" pitchFamily="34" charset="0"/>
                <a:hlinkClick r:id="rId5"/>
              </a:rPr>
              <a:t>Facebook</a:t>
            </a:r>
            <a:r>
              <a:rPr lang="en-US" altLang="en-US" dirty="0">
                <a:latin typeface="Calibri" panose="020F0502020204030204" pitchFamily="34" charset="0"/>
                <a:ea typeface="Calibri" panose="020F0502020204030204" pitchFamily="34" charset="0"/>
                <a:cs typeface="Calibri" panose="020F0502020204030204" pitchFamily="34" charset="0"/>
              </a:rPr>
              <a:t>, </a:t>
            </a:r>
            <a:r>
              <a:rPr lang="en-US" altLang="en-US" b="1" dirty="0">
                <a:latin typeface="Calibri" panose="020F0502020204030204" pitchFamily="34" charset="0"/>
                <a:ea typeface="Calibri" panose="020F0502020204030204" pitchFamily="34" charset="0"/>
                <a:cs typeface="Calibri" panose="020F0502020204030204" pitchFamily="34" charset="0"/>
                <a:hlinkClick r:id="rId6"/>
              </a:rPr>
              <a:t>Twitter</a:t>
            </a:r>
            <a:r>
              <a:rPr lang="en-US" altLang="en-US" dirty="0">
                <a:latin typeface="Calibri" panose="020F0502020204030204" pitchFamily="34" charset="0"/>
                <a:ea typeface="Calibri" panose="020F0502020204030204" pitchFamily="34" charset="0"/>
                <a:cs typeface="Calibri" panose="020F0502020204030204" pitchFamily="34" charset="0"/>
              </a:rPr>
              <a:t>, </a:t>
            </a:r>
            <a:r>
              <a:rPr lang="en-US" altLang="en-US" b="1" dirty="0">
                <a:latin typeface="Calibri" panose="020F0502020204030204" pitchFamily="34" charset="0"/>
                <a:ea typeface="Calibri" panose="020F0502020204030204" pitchFamily="34" charset="0"/>
                <a:cs typeface="Calibri" panose="020F0502020204030204" pitchFamily="34" charset="0"/>
                <a:hlinkClick r:id="rId7"/>
              </a:rPr>
              <a:t>Instagram</a:t>
            </a:r>
            <a:r>
              <a:rPr lang="en-US" altLang="en-US" dirty="0">
                <a:latin typeface="Calibri" panose="020F0502020204030204" pitchFamily="34" charset="0"/>
                <a:ea typeface="Calibri" panose="020F0502020204030204" pitchFamily="34" charset="0"/>
                <a:cs typeface="Calibri" panose="020F0502020204030204" pitchFamily="34" charset="0"/>
              </a:rPr>
              <a:t>, and </a:t>
            </a:r>
            <a:r>
              <a:rPr lang="en-US" altLang="en-US" b="1" dirty="0">
                <a:latin typeface="Calibri" panose="020F0502020204030204" pitchFamily="34" charset="0"/>
                <a:ea typeface="Calibri" panose="020F0502020204030204" pitchFamily="34" charset="0"/>
                <a:cs typeface="Calibri" panose="020F0502020204030204" pitchFamily="34" charset="0"/>
                <a:hlinkClick r:id="rId8"/>
              </a:rPr>
              <a:t>YouTube</a:t>
            </a:r>
            <a:r>
              <a:rPr lang="en-US" altLang="en-US" dirty="0">
                <a:latin typeface="Calibri" panose="020F0502020204030204" pitchFamily="34" charset="0"/>
                <a:ea typeface="Calibri" panose="020F0502020204030204" pitchFamily="34" charset="0"/>
                <a:cs typeface="Calibri" panose="020F0502020204030204" pitchFamily="34" charset="0"/>
              </a:rPr>
              <a:t>.</a:t>
            </a:r>
          </a:p>
          <a:p>
            <a:endParaRPr lang="en-US" altLang="en-US" dirty="0">
              <a:latin typeface="Calibri" panose="020F0502020204030204" pitchFamily="34" charset="0"/>
              <a:ea typeface="Calibri" panose="020F0502020204030204" pitchFamily="34" charset="0"/>
              <a:cs typeface="Calibri" panose="020F0502020204030204" pitchFamily="34" charset="0"/>
            </a:endParaRPr>
          </a:p>
          <a:p>
            <a:r>
              <a:rPr lang="en-US" altLang="en-US" dirty="0">
                <a:latin typeface="Calibri" panose="020F0502020204030204" pitchFamily="34" charset="0"/>
                <a:ea typeface="Calibri" panose="020F0502020204030204" pitchFamily="34" charset="0"/>
                <a:cs typeface="Calibri" panose="020F0502020204030204" pitchFamily="34" charset="0"/>
              </a:rPr>
              <a:t>Watching high school sports and events has never been easier.</a:t>
            </a:r>
          </a:p>
          <a:p>
            <a:endParaRPr lang="en-US" altLang="en-US" dirty="0">
              <a:latin typeface="Calibri" panose="020F0502020204030204" pitchFamily="34" charset="0"/>
              <a:ea typeface="Calibri" panose="020F0502020204030204" pitchFamily="34" charset="0"/>
              <a:cs typeface="Calibri" panose="020F0502020204030204" pitchFamily="34" charset="0"/>
            </a:endParaRPr>
          </a:p>
          <a:p>
            <a:r>
              <a:rPr lang="en-US" altLang="en-US" dirty="0">
                <a:latin typeface="Calibri" panose="020F0502020204030204" pitchFamily="34" charset="0"/>
                <a:ea typeface="Calibri" panose="020F0502020204030204" pitchFamily="34" charset="0"/>
                <a:cs typeface="Calibri" panose="020F0502020204030204" pitchFamily="34" charset="0"/>
              </a:rPr>
              <a:t>The NFHS Network’s goal to broadcast live all 2 million high school sporting events by 2025.</a:t>
            </a:r>
          </a:p>
          <a:p>
            <a:endParaRPr lang="en-US" altLang="en-US" dirty="0">
              <a:latin typeface="Calibri" panose="020F0502020204030204" pitchFamily="34" charset="0"/>
              <a:ea typeface="Calibri" panose="020F0502020204030204" pitchFamily="34" charset="0"/>
              <a:cs typeface="Calibri" panose="020F0502020204030204" pitchFamily="34" charset="0"/>
            </a:endParaRPr>
          </a:p>
          <a:p>
            <a:r>
              <a:rPr lang="en-US" altLang="en-US" dirty="0">
                <a:latin typeface="Calibri" panose="020F0502020204030204" pitchFamily="34" charset="0"/>
                <a:ea typeface="Calibri" panose="020F0502020204030204" pitchFamily="34" charset="0"/>
                <a:cs typeface="Calibri" panose="020F0502020204030204" pitchFamily="34" charset="0"/>
              </a:rPr>
              <a:t>The NFHS Network covers 27 different regular season and postseason sports, as well as other high school activities, celebrating the accomplishments of students-athletes, student broadcasters, and high schools across the country.</a:t>
            </a:r>
          </a:p>
          <a:p>
            <a:endParaRPr lang="en-US" alt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35</a:t>
            </a:fld>
            <a:endParaRPr lang="en-US"/>
          </a:p>
        </p:txBody>
      </p:sp>
    </p:spTree>
    <p:extLst>
      <p:ext uri="{BB962C8B-B14F-4D97-AF65-F5344CB8AC3E}">
        <p14:creationId xmlns:p14="http://schemas.microsoft.com/office/powerpoint/2010/main" val="746402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panose="020F0502020204030204" pitchFamily="34" charset="0"/>
                <a:ea typeface="Calibri" panose="020F0502020204030204" pitchFamily="34" charset="0"/>
                <a:cs typeface="Calibri" panose="020F0502020204030204" pitchFamily="34" charset="0"/>
              </a:rPr>
              <a:t>The NFHS Network will broadcast over 150,000 live events this year. If your school is not a member of the NFHS Network School Broadcast Program, please contact us at Mark.Koski@NFHSnetwork.com.</a:t>
            </a:r>
          </a:p>
          <a:p>
            <a:endParaRPr lang="en-US" altLang="en-US" dirty="0"/>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38</a:t>
            </a:fld>
            <a:endParaRPr lang="en-US"/>
          </a:p>
        </p:txBody>
      </p:sp>
    </p:spTree>
    <p:extLst>
      <p:ext uri="{BB962C8B-B14F-4D97-AF65-F5344CB8AC3E}">
        <p14:creationId xmlns:p14="http://schemas.microsoft.com/office/powerpoint/2010/main" val="3863392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Calibri" panose="020F0502020204030204" pitchFamily="34" charset="0"/>
                <a:ea typeface="Calibri" panose="020F0502020204030204" pitchFamily="34" charset="0"/>
                <a:cs typeface="Calibri" panose="020F0502020204030204" pitchFamily="34" charset="0"/>
              </a:rPr>
              <a:t>NFHS SOFTBALL PUBLICATIONS</a:t>
            </a:r>
            <a:r>
              <a:rPr lang="en-US" altLang="en-US" dirty="0">
                <a:latin typeface="Calibri" panose="020F0502020204030204" pitchFamily="34" charset="0"/>
                <a:ea typeface="Calibri" panose="020F0502020204030204" pitchFamily="34" charset="0"/>
                <a:cs typeface="Calibri" panose="020F0502020204030204" pitchFamily="34" charset="0"/>
              </a:rPr>
              <a:t> </a:t>
            </a:r>
          </a:p>
          <a:p>
            <a:r>
              <a:rPr lang="en-US" altLang="en-US" dirty="0">
                <a:latin typeface="Calibri" panose="020F0502020204030204" pitchFamily="34" charset="0"/>
                <a:ea typeface="Calibri" panose="020F0502020204030204" pitchFamily="34" charset="0"/>
                <a:cs typeface="Calibri" panose="020F0502020204030204" pitchFamily="34" charset="0"/>
              </a:rPr>
              <a:t>The NFHS softball publications are available to order online or by using the toll-free number.</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43</a:t>
            </a:fld>
            <a:endParaRPr lang="en-US"/>
          </a:p>
        </p:txBody>
      </p:sp>
    </p:spTree>
    <p:extLst>
      <p:ext uri="{BB962C8B-B14F-4D97-AF65-F5344CB8AC3E}">
        <p14:creationId xmlns:p14="http://schemas.microsoft.com/office/powerpoint/2010/main" val="1548664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The NFHS Softball Guide will be available </a:t>
            </a:r>
            <a:r>
              <a:rPr lang="en-US" b="0" dirty="0">
                <a:latin typeface="Calibri" panose="020F0502020204030204" pitchFamily="34" charset="0"/>
                <a:ea typeface="Calibri" panose="020F0502020204030204" pitchFamily="34" charset="0"/>
                <a:cs typeface="Calibri" panose="020F0502020204030204" pitchFamily="34" charset="0"/>
              </a:rPr>
              <a:t>on or before </a:t>
            </a:r>
            <a:r>
              <a:rPr lang="en-US" b="1" dirty="0">
                <a:latin typeface="Calibri" panose="020F0502020204030204" pitchFamily="34" charset="0"/>
                <a:ea typeface="Calibri" panose="020F0502020204030204" pitchFamily="34" charset="0"/>
                <a:cs typeface="Calibri" panose="020F0502020204030204" pitchFamily="34" charset="0"/>
              </a:rPr>
              <a:t>November 1</a:t>
            </a:r>
            <a:r>
              <a:rPr lang="en-US" b="1" baseline="30000" dirty="0">
                <a:latin typeface="Calibri" panose="020F0502020204030204" pitchFamily="34" charset="0"/>
                <a:ea typeface="Calibri" panose="020F0502020204030204" pitchFamily="34" charset="0"/>
                <a:cs typeface="Calibri" panose="020F0502020204030204" pitchFamily="34" charset="0"/>
              </a:rPr>
              <a:t>st</a:t>
            </a:r>
            <a:r>
              <a:rPr lang="en-US" b="1" dirty="0">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44</a:t>
            </a:fld>
            <a:endParaRPr lang="en-US"/>
          </a:p>
        </p:txBody>
      </p:sp>
    </p:spTree>
    <p:extLst>
      <p:ext uri="{BB962C8B-B14F-4D97-AF65-F5344CB8AC3E}">
        <p14:creationId xmlns:p14="http://schemas.microsoft.com/office/powerpoint/2010/main" val="47207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All rules committee recommended rules changes are vetted through the NFHS Rules Review Committee before advancing to the NFHS Board of Directors for final action. The committee, as</a:t>
            </a:r>
            <a:r>
              <a:rPr lang="en-US" baseline="0" dirty="0">
                <a:latin typeface="Calibri" panose="020F0502020204030204" pitchFamily="34" charset="0"/>
                <a:ea typeface="Calibri" panose="020F0502020204030204" pitchFamily="34" charset="0"/>
                <a:cs typeface="Calibri" panose="020F0502020204030204" pitchFamily="34" charset="0"/>
              </a:rPr>
              <a:t> you see, is comprised of all NFHS Director of Sports and chaired by the NFHS Chief Operating Officer. </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The rules writing process is multi-tiered.  Each year, specific committee meets to deliberate rules proposals submitted by state associations and committee members.  After each committee concludes its deliberations and has adopted its recommended changes for the subsequent year, proposals are sent to the Rules Review Committee, who then evaluates the proposals and then forwards the to the NFHS Board of Directors for their consideration. The NFHS Rules Review Committee is chaired by the chief operating officer and consists of all NFHS rules editors.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0" fontAlgn="base" hangingPunct="0">
              <a:lnSpc>
                <a:spcPct val="100000"/>
              </a:lnSpc>
              <a:spcBef>
                <a:spcPct val="30000"/>
              </a:spcBef>
              <a:spcAft>
                <a:spcPct val="0"/>
              </a:spcAft>
              <a:buFont typeface="Arial" panose="020B0604020202020204" pitchFamily="34" charset="0"/>
              <a:buChar char="•"/>
              <a:defRPr/>
            </a:pPr>
            <a:r>
              <a:rPr lang="en-US" sz="1200" dirty="0">
                <a:effectLst/>
                <a:latin typeface="Calibri" panose="020F0502020204030204" pitchFamily="34" charset="0"/>
                <a:ea typeface="Calibri" panose="020F0502020204030204" pitchFamily="34" charset="0"/>
                <a:cs typeface="Calibri" panose="020F0502020204030204" pitchFamily="34" charset="0"/>
              </a:rPr>
              <a:t>Video Exam Questions</a:t>
            </a:r>
          </a:p>
          <a:p>
            <a:pPr marL="171450" indent="-171450" eaLnBrk="0" fontAlgn="base" hangingPunct="0">
              <a:lnSpc>
                <a:spcPct val="100000"/>
              </a:lnSpc>
              <a:spcBef>
                <a:spcPct val="30000"/>
              </a:spcBef>
              <a:spcAft>
                <a:spcPct val="0"/>
              </a:spcAft>
              <a:buFont typeface="Arial" panose="020B0604020202020204" pitchFamily="34" charset="0"/>
              <a:buChar char="•"/>
              <a:defRPr/>
            </a:pPr>
            <a:r>
              <a:rPr lang="en-US" sz="1200" dirty="0">
                <a:effectLst/>
                <a:latin typeface="Calibri" panose="020F0502020204030204" pitchFamily="34" charset="0"/>
                <a:ea typeface="Calibri" panose="020F0502020204030204" pitchFamily="34" charset="0"/>
                <a:cs typeface="Calibri" panose="020F0502020204030204" pitchFamily="34" charset="0"/>
              </a:rPr>
              <a:t>Rules Videos</a:t>
            </a:r>
          </a:p>
          <a:p>
            <a:pPr marL="171450" indent="-171450" eaLnBrk="0" fontAlgn="base" hangingPunct="0">
              <a:lnSpc>
                <a:spcPct val="100000"/>
              </a:lnSpc>
              <a:spcBef>
                <a:spcPct val="30000"/>
              </a:spcBef>
              <a:spcAft>
                <a:spcPct val="0"/>
              </a:spcAft>
              <a:buFont typeface="Arial" panose="020B0604020202020204" pitchFamily="34" charset="0"/>
              <a:buChar char="•"/>
              <a:defRPr/>
            </a:pPr>
            <a:r>
              <a:rPr lang="en-US" sz="1200" dirty="0">
                <a:effectLst/>
                <a:latin typeface="Calibri" panose="020F0502020204030204" pitchFamily="34" charset="0"/>
                <a:ea typeface="Calibri" panose="020F0502020204030204" pitchFamily="34" charset="0"/>
                <a:cs typeface="Calibri" panose="020F0502020204030204" pitchFamily="34" charset="0"/>
              </a:rPr>
              <a:t>Softball General Survey</a:t>
            </a:r>
          </a:p>
          <a:p>
            <a:pPr marL="171450" indent="-171450" eaLnBrk="0" fontAlgn="base" hangingPunct="0">
              <a:lnSpc>
                <a:spcPct val="100000"/>
              </a:lnSpc>
              <a:spcBef>
                <a:spcPct val="30000"/>
              </a:spcBef>
              <a:spcAft>
                <a:spcPct val="0"/>
              </a:spcAft>
              <a:buFont typeface="Arial" panose="020B0604020202020204" pitchFamily="34" charset="0"/>
              <a:buChar char="•"/>
              <a:defRPr/>
            </a:pPr>
            <a:r>
              <a:rPr lang="en-US" sz="1200" dirty="0">
                <a:effectLst/>
                <a:latin typeface="Calibri" panose="020F0502020204030204" pitchFamily="34" charset="0"/>
                <a:ea typeface="Calibri" panose="020F0502020204030204" pitchFamily="34" charset="0"/>
                <a:cs typeface="Calibri" panose="020F0502020204030204" pitchFamily="34" charset="0"/>
              </a:rPr>
              <a:t>Mid-Season Meetings</a:t>
            </a:r>
          </a:p>
          <a:p>
            <a:pPr marL="171450" indent="-171450" eaLnBrk="0" fontAlgn="base" hangingPunct="0">
              <a:lnSpc>
                <a:spcPct val="100000"/>
              </a:lnSpc>
              <a:spcBef>
                <a:spcPct val="30000"/>
              </a:spcBef>
              <a:spcAft>
                <a:spcPct val="0"/>
              </a:spcAft>
              <a:buFont typeface="Arial" panose="020B0604020202020204" pitchFamily="34" charset="0"/>
              <a:buChar char="•"/>
              <a:defRPr/>
            </a:pPr>
            <a:r>
              <a:rPr lang="en-US" dirty="0">
                <a:latin typeface="Calibri" panose="020F0502020204030204" pitchFamily="34" charset="0"/>
                <a:ea typeface="Calibri" panose="020F0502020204030204" pitchFamily="34" charset="0"/>
                <a:cs typeface="Calibri" panose="020F0502020204030204" pitchFamily="34" charset="0"/>
              </a:rPr>
              <a:t>Virtual Case Book</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45</a:t>
            </a:fld>
            <a:endParaRPr lang="en-US"/>
          </a:p>
        </p:txBody>
      </p:sp>
    </p:spTree>
    <p:extLst>
      <p:ext uri="{BB962C8B-B14F-4D97-AF65-F5344CB8AC3E}">
        <p14:creationId xmlns:p14="http://schemas.microsoft.com/office/powerpoint/2010/main" val="5987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Weekly Rule Interpretations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Softball Pitching Videos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DP/FLEX Strategies for Coaches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PowerPoints for Umpire Training</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Illegal Player Penalty Chart</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Uniform Rules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Softball Field Diagram</a:t>
            </a:r>
          </a:p>
        </p:txBody>
      </p:sp>
      <p:sp>
        <p:nvSpPr>
          <p:cNvPr id="4" name="Slide Number Placeholder 3"/>
          <p:cNvSpPr>
            <a:spLocks noGrp="1"/>
          </p:cNvSpPr>
          <p:nvPr>
            <p:ph type="sldNum" sz="quarter" idx="5"/>
          </p:nvPr>
        </p:nvSpPr>
        <p:spPr/>
        <p:txBody>
          <a:bodyPr/>
          <a:lstStyle/>
          <a:p>
            <a:fld id="{1E75B04B-E4FE-4365-916A-88871C80FA87}" type="slidenum">
              <a:rPr lang="en-US" smtClean="0"/>
              <a:t>46</a:t>
            </a:fld>
            <a:endParaRPr lang="en-US"/>
          </a:p>
        </p:txBody>
      </p:sp>
    </p:spTree>
    <p:extLst>
      <p:ext uri="{BB962C8B-B14F-4D97-AF65-F5344CB8AC3E}">
        <p14:creationId xmlns:p14="http://schemas.microsoft.com/office/powerpoint/2010/main" val="1719475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Photos of the 2025 NFHS Softball Rules Committee members include the representation of eight sections, the NFHS Officials Association, the NFHS Coaches Association, and Rules Committee Chair.</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NFHS writes playing rules for 18 sports for boys and girls at the high school level and publishes 4 million pieces of materials annually.</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NFHS Digital </a:t>
            </a:r>
            <a:r>
              <a:rPr lang="en-US" dirty="0">
                <a:latin typeface="Calibri" panose="020F0502020204030204" pitchFamily="34" charset="0"/>
                <a:ea typeface="Calibri" panose="020F0502020204030204" pitchFamily="34" charset="0"/>
                <a:cs typeface="Calibri" panose="020F0502020204030204" pitchFamily="34" charset="0"/>
              </a:rPr>
              <a:t>is the </a:t>
            </a:r>
            <a:r>
              <a:rPr lang="en-US" b="1" dirty="0">
                <a:latin typeface="Calibri" panose="020F0502020204030204" pitchFamily="34" charset="0"/>
                <a:ea typeface="Calibri" panose="020F0502020204030204" pitchFamily="34" charset="0"/>
                <a:cs typeface="Calibri" panose="020F0502020204030204" pitchFamily="34" charset="0"/>
              </a:rPr>
              <a:t>New Publications Platform </a:t>
            </a:r>
            <a:r>
              <a:rPr lang="en-US" dirty="0">
                <a:latin typeface="Calibri" panose="020F0502020204030204" pitchFamily="34" charset="0"/>
                <a:ea typeface="Calibri" panose="020F0502020204030204" pitchFamily="34" charset="0"/>
                <a:cs typeface="Calibri" panose="020F0502020204030204" pitchFamily="34" charset="0"/>
              </a:rPr>
              <a:t>that includes:</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Rules Books</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Case Books</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Officials Manuals</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Policy Debate Quarterly</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Other NFHS Publications</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Visit </a:t>
            </a:r>
            <a:r>
              <a:rPr lang="en-US" b="1" i="1" dirty="0">
                <a:solidFill>
                  <a:srgbClr val="EA1F45"/>
                </a:solidFill>
                <a:latin typeface="Calibri" panose="020F0502020204030204" pitchFamily="34" charset="0"/>
                <a:ea typeface="Calibri" panose="020F0502020204030204" pitchFamily="34" charset="0"/>
                <a:cs typeface="Calibri" panose="020F0502020204030204" pitchFamily="34" charset="0"/>
              </a:rPr>
              <a:t>nfhs.org/</a:t>
            </a:r>
            <a:r>
              <a:rPr lang="en-US" b="1" i="1" dirty="0" err="1">
                <a:solidFill>
                  <a:srgbClr val="EA1F45"/>
                </a:solidFill>
                <a:latin typeface="Calibri" panose="020F0502020204030204" pitchFamily="34" charset="0"/>
                <a:ea typeface="Calibri" panose="020F0502020204030204" pitchFamily="34" charset="0"/>
                <a:cs typeface="Calibri" panose="020F0502020204030204" pitchFamily="34" charset="0"/>
              </a:rPr>
              <a:t>NFHSDigital</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E75B04B-E4FE-4365-916A-88871C80FA87}" type="slidenum">
              <a:rPr lang="en-US" smtClean="0"/>
              <a:t>7</a:t>
            </a:fld>
            <a:endParaRPr lang="en-US"/>
          </a:p>
        </p:txBody>
      </p:sp>
    </p:spTree>
    <p:extLst>
      <p:ext uri="{BB962C8B-B14F-4D97-AF65-F5344CB8AC3E}">
        <p14:creationId xmlns:p14="http://schemas.microsoft.com/office/powerpoint/2010/main" val="1702885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Access</a:t>
            </a:r>
            <a:r>
              <a:rPr lang="en-US" dirty="0">
                <a:latin typeface="Calibri" panose="020F0502020204030204" pitchFamily="34" charset="0"/>
                <a:ea typeface="Calibri" panose="020F0502020204030204" pitchFamily="34" charset="0"/>
                <a:cs typeface="Calibri" panose="020F0502020204030204" pitchFamily="34" charset="0"/>
              </a:rPr>
              <a:t> via </a:t>
            </a:r>
            <a:r>
              <a:rPr lang="en-US" b="1" dirty="0">
                <a:latin typeface="Calibri" panose="020F0502020204030204" pitchFamily="34" charset="0"/>
                <a:ea typeface="Calibri" panose="020F0502020204030204" pitchFamily="34" charset="0"/>
                <a:cs typeface="Calibri" panose="020F0502020204030204" pitchFamily="34" charset="0"/>
              </a:rPr>
              <a:t>Mobile App</a:t>
            </a:r>
            <a:r>
              <a:rPr lang="en-US" dirty="0">
                <a:latin typeface="Calibri" panose="020F0502020204030204" pitchFamily="34" charset="0"/>
                <a:ea typeface="Calibri" panose="020F0502020204030204" pitchFamily="34" charset="0"/>
                <a:cs typeface="Calibri" panose="020F0502020204030204" pitchFamily="34" charset="0"/>
              </a:rPr>
              <a:t>:</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View available publications for sale</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View publications assigned to you</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Create comments and save notes</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Highlight important content to review later</a:t>
            </a:r>
          </a:p>
          <a:p>
            <a:pPr marL="628650" lvl="1" indent="-171450">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Available on </a:t>
            </a:r>
            <a:r>
              <a:rPr lang="en-US" b="1" dirty="0">
                <a:latin typeface="Calibri" panose="020F0502020204030204" pitchFamily="34" charset="0"/>
                <a:ea typeface="Calibri" panose="020F0502020204030204" pitchFamily="34" charset="0"/>
                <a:cs typeface="Calibri" panose="020F0502020204030204" pitchFamily="34" charset="0"/>
              </a:rPr>
              <a:t>App Store </a:t>
            </a:r>
            <a:r>
              <a:rPr lang="en-US" dirty="0">
                <a:latin typeface="Calibri" panose="020F0502020204030204" pitchFamily="34" charset="0"/>
                <a:ea typeface="Calibri" panose="020F0502020204030204" pitchFamily="34" charset="0"/>
                <a:cs typeface="Calibri" panose="020F0502020204030204" pitchFamily="34" charset="0"/>
              </a:rPr>
              <a:t>and </a:t>
            </a:r>
            <a:r>
              <a:rPr lang="en-US" b="1" dirty="0">
                <a:latin typeface="Calibri" panose="020F0502020204030204" pitchFamily="34" charset="0"/>
                <a:ea typeface="Calibri" panose="020F0502020204030204" pitchFamily="34" charset="0"/>
                <a:cs typeface="Calibri" panose="020F0502020204030204" pitchFamily="34" charset="0"/>
              </a:rPr>
              <a:t>Google Play</a:t>
            </a: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8</a:t>
            </a:fld>
            <a:endParaRPr lang="en-US"/>
          </a:p>
        </p:txBody>
      </p:sp>
    </p:spTree>
    <p:extLst>
      <p:ext uri="{BB962C8B-B14F-4D97-AF65-F5344CB8AC3E}">
        <p14:creationId xmlns:p14="http://schemas.microsoft.com/office/powerpoint/2010/main" val="197755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To assist state associations in working with schools for the inclusion of students with disabilities the following guide prepared by the NFHS Task Force on the Inclusion of Students with Disabilities is being provided for your review.</a:t>
            </a:r>
          </a:p>
          <a:p>
            <a:pPr marL="171450" indent="-171450">
              <a:spcBef>
                <a:spcPct val="0"/>
              </a:spcBef>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Following these guidelines will assist in the individual student assessment by the student and the school.</a:t>
            </a:r>
          </a:p>
          <a:p>
            <a:pPr marL="171450" indent="-171450">
              <a:spcBef>
                <a:spcPct val="0"/>
              </a:spcBef>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When requesting a possible accommodation, coaches should work with their school and the state association as early as possible in the sport season. </a:t>
            </a:r>
          </a:p>
          <a:p>
            <a:pPr marL="171450" indent="-171450">
              <a:spcBef>
                <a:spcPct val="0"/>
              </a:spcBef>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Contest officials shall defer decisions on rule accommodations to the respective state association. </a:t>
            </a:r>
          </a:p>
          <a:p>
            <a:pPr marL="171450" indent="-171450">
              <a:spcBef>
                <a:spcPct val="0"/>
              </a:spcBef>
              <a:buFont typeface="Arial" panose="020B0604020202020204" pitchFamily="34" charset="0"/>
              <a:buChar char="•"/>
            </a:pPr>
            <a:r>
              <a:rPr lang="en-US" altLang="en-US" sz="1200" dirty="0">
                <a:latin typeface="Calibri" panose="020F0502020204030204" pitchFamily="34" charset="0"/>
                <a:ea typeface="Calibri" panose="020F0502020204030204" pitchFamily="34" charset="0"/>
                <a:cs typeface="Calibri" panose="020F0502020204030204" pitchFamily="34" charset="0"/>
              </a:rPr>
              <a:t>This information serves as a guide. Each state association may develop its own process.</a:t>
            </a:r>
          </a:p>
          <a:p>
            <a:pPr marL="171450" indent="-171450">
              <a:spcBef>
                <a:spcPct val="0"/>
              </a:spcBef>
              <a:buFont typeface="Arial" panose="020B060402020202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Language addressing accommodations is contained in Rule 1-6-12 NOTE and includes the state association's responsibilities with respect to accommodation of uniform modifications.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a:p>
        </p:txBody>
      </p:sp>
    </p:spTree>
    <p:extLst>
      <p:ext uri="{BB962C8B-B14F-4D97-AF65-F5344CB8AC3E}">
        <p14:creationId xmlns:p14="http://schemas.microsoft.com/office/powerpoint/2010/main" val="3965396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descr="A person in a white uniform holding a baseball glove">
            <a:extLst>
              <a:ext uri="{FF2B5EF4-FFF2-40B4-BE49-F238E27FC236}">
                <a16:creationId xmlns:a16="http://schemas.microsoft.com/office/drawing/2014/main" id="{C0073B48-E9F3-505E-B449-AC1DEE9DE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13"/>
            <a:ext cx="12192000"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54764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62850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Withou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57951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83014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266321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CHANGES</a:t>
            </a:r>
          </a:p>
        </p:txBody>
      </p:sp>
    </p:spTree>
    <p:extLst>
      <p:ext uri="{BB962C8B-B14F-4D97-AF65-F5344CB8AC3E}">
        <p14:creationId xmlns:p14="http://schemas.microsoft.com/office/powerpoint/2010/main" val="402676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10/9/2025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85" r:id="rId3"/>
    <p:sldLayoutId id="2147483650" r:id="rId4"/>
    <p:sldLayoutId id="2147483684" r:id="rId5"/>
    <p:sldLayoutId id="2147483682" r:id="rId6"/>
    <p:sldLayoutId id="2147483683" r:id="rId7"/>
    <p:sldLayoutId id="2147483676" r:id="rId8"/>
    <p:sldLayoutId id="2147483680" r:id="rId9"/>
    <p:sldLayoutId id="2147483679" r:id="rId10"/>
    <p:sldLayoutId id="2147483678" r:id="rId11"/>
    <p:sldLayoutId id="2147483677" r:id="rId12"/>
    <p:sldLayoutId id="2147483652" r:id="rId13"/>
    <p:sldLayoutId id="2147483664" r:id="rId14"/>
    <p:sldLayoutId id="2147483655" r:id="rId15"/>
    <p:sldLayoutId id="2147483675" r:id="rId16"/>
    <p:sldLayoutId id="214748382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4" Type="http://schemas.openxmlformats.org/officeDocument/2006/relationships/image" Target="../media/image92.jpg"/></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40.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image" Target="../media/image93.jpg"/><Relationship Id="rId1" Type="http://schemas.openxmlformats.org/officeDocument/2006/relationships/slideLayout" Target="../slideLayouts/slideLayout6.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0" Type="http://schemas.openxmlformats.org/officeDocument/2006/relationships/image" Target="../media/image101.jpg"/><Relationship Id="rId4" Type="http://schemas.openxmlformats.org/officeDocument/2006/relationships/image" Target="../media/image95.jpg"/><Relationship Id="rId9" Type="http://schemas.openxmlformats.org/officeDocument/2006/relationships/image" Target="../media/image100.jp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nfhs.com/" TargetMode="External"/><Relationship Id="rId7" Type="http://schemas.openxmlformats.org/officeDocument/2006/relationships/image" Target="../media/image110.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09.jpg"/><Relationship Id="rId5" Type="http://schemas.openxmlformats.org/officeDocument/2006/relationships/image" Target="../media/image46.jpg"/><Relationship Id="rId4" Type="http://schemas.openxmlformats.org/officeDocument/2006/relationships/image" Target="../media/image108.jpg"/></Relationships>
</file>

<file path=ppt/slides/_rels/slide4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JPG"/><Relationship Id="rId15" Type="http://schemas.openxmlformats.org/officeDocument/2006/relationships/image" Target="../media/image3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 Id="rId14" Type="http://schemas.openxmlformats.org/officeDocument/2006/relationships/image" Target="../media/image33.jpg"/></Relationships>
</file>

<file path=ppt/slides/_rels/slide6.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 Type="http://schemas.openxmlformats.org/officeDocument/2006/relationships/notesSlide" Target="../notesSlides/notesSlide6.xml"/><Relationship Id="rId16" Type="http://schemas.openxmlformats.org/officeDocument/2006/relationships/image" Target="../media/image48.jpg"/><Relationship Id="rId1" Type="http://schemas.openxmlformats.org/officeDocument/2006/relationships/slideLayout" Target="../slideLayouts/slideLayout4.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5" Type="http://schemas.openxmlformats.org/officeDocument/2006/relationships/image" Target="../media/image47.jpg"/><Relationship Id="rId10" Type="http://schemas.openxmlformats.org/officeDocument/2006/relationships/image" Target="../media/image42.jpg"/><Relationship Id="rId19" Type="http://schemas.openxmlformats.org/officeDocument/2006/relationships/image" Target="../media/image51.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a:xfrm>
            <a:off x="5049470" y="1372029"/>
            <a:ext cx="6878924" cy="2387600"/>
          </a:xfrm>
        </p:spPr>
        <p:txBody>
          <a:bodyPr>
            <a:normAutofit fontScale="90000"/>
          </a:bodyPr>
          <a:lstStyle/>
          <a:p>
            <a:r>
              <a:rPr lang="en-US" dirty="0"/>
              <a:t>2026 NFHS Softball Rules PowerPoint</a:t>
            </a:r>
          </a:p>
        </p:txBody>
      </p:sp>
      <p:sp>
        <p:nvSpPr>
          <p:cNvPr id="3" name="Subtitle 2">
            <a:extLst>
              <a:ext uri="{FF2B5EF4-FFF2-40B4-BE49-F238E27FC236}">
                <a16:creationId xmlns:a16="http://schemas.microsoft.com/office/drawing/2014/main" id="{4DC8AD08-8C83-3499-9917-B13AC8BE4EBD}"/>
              </a:ext>
            </a:extLst>
          </p:cNvPr>
          <p:cNvSpPr>
            <a:spLocks noGrp="1"/>
          </p:cNvSpPr>
          <p:nvPr>
            <p:ph type="subTitle" idx="1"/>
          </p:nvPr>
        </p:nvSpPr>
        <p:spPr>
          <a:xfrm>
            <a:off x="4975579" y="4388325"/>
            <a:ext cx="6878924" cy="944290"/>
          </a:xfrm>
        </p:spPr>
        <p:txBody>
          <a:bodyPr>
            <a:normAutofit fontScale="92500" lnSpcReduction="20000"/>
          </a:bodyPr>
          <a:lstStyle/>
          <a:p>
            <a:pPr marL="342900" indent="-342900">
              <a:buFont typeface="Arial" panose="020B0604020202020204" pitchFamily="34" charset="0"/>
              <a:buChar char="•"/>
            </a:pPr>
            <a:r>
              <a:rPr lang="en-US" b="1" dirty="0"/>
              <a:t>Rule Changes</a:t>
            </a:r>
          </a:p>
          <a:p>
            <a:pPr marL="342900" indent="-342900">
              <a:buFont typeface="Arial" panose="020B0604020202020204" pitchFamily="34" charset="0"/>
              <a:buChar char="•"/>
            </a:pPr>
            <a:r>
              <a:rPr lang="en-US" b="1" dirty="0"/>
              <a:t>Editorial Changes</a:t>
            </a:r>
          </a:p>
          <a:p>
            <a:pPr marL="342900" indent="-342900">
              <a:buFont typeface="Arial" panose="020B0604020202020204" pitchFamily="34" charset="0"/>
              <a:buChar char="•"/>
            </a:pPr>
            <a:r>
              <a:rPr lang="en-US" b="1" dirty="0"/>
              <a:t>Points of Emphasis</a:t>
            </a:r>
          </a:p>
          <a:p>
            <a:endParaRPr lang="en-US" dirty="0"/>
          </a:p>
        </p:txBody>
      </p:sp>
      <p:pic>
        <p:nvPicPr>
          <p:cNvPr id="6" name="Picture Placeholder 5" descr="A group of women playing softball&#10;&#10;AI-generated content may be incorrect.">
            <a:extLst>
              <a:ext uri="{FF2B5EF4-FFF2-40B4-BE49-F238E27FC236}">
                <a16:creationId xmlns:a16="http://schemas.microsoft.com/office/drawing/2014/main" id="{2628F04D-783C-D085-4054-E150B7AA4183}"/>
              </a:ext>
            </a:extLst>
          </p:cNvPr>
          <p:cNvPicPr>
            <a:picLocks noGrp="1" noChangeAspect="1"/>
          </p:cNvPicPr>
          <p:nvPr>
            <p:ph type="pic" sz="quarter" idx="10"/>
          </p:nvPr>
        </p:nvPicPr>
        <p:blipFill>
          <a:blip r:embed="rId3"/>
          <a:srcRect t="7" b="7"/>
          <a:stretch>
            <a:fillRect/>
          </a:stretch>
        </p:blipFill>
        <p:spPr/>
      </p:pic>
    </p:spTree>
    <p:extLst>
      <p:ext uri="{BB962C8B-B14F-4D97-AF65-F5344CB8AC3E}">
        <p14:creationId xmlns:p14="http://schemas.microsoft.com/office/powerpoint/2010/main" val="948209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6725920" y="2237122"/>
            <a:ext cx="4740549" cy="2111332"/>
          </a:xfrm>
        </p:spPr>
        <p:txBody>
          <a:bodyPr>
            <a:noAutofit/>
          </a:bodyPr>
          <a:lstStyle/>
          <a:p>
            <a:pPr algn="ctr">
              <a:defRPr/>
            </a:pPr>
            <a:r>
              <a:rPr lang="en-US" sz="4000" dirty="0"/>
              <a:t>2026 NFHS SOFTBALL RULES CHANGES</a:t>
            </a:r>
          </a:p>
        </p:txBody>
      </p:sp>
      <p:pic>
        <p:nvPicPr>
          <p:cNvPr id="2" name="Picture 1">
            <a:extLst>
              <a:ext uri="{FF2B5EF4-FFF2-40B4-BE49-F238E27FC236}">
                <a16:creationId xmlns:a16="http://schemas.microsoft.com/office/drawing/2014/main" id="{467BDC2E-C3BA-A421-FD3F-6FE0F6350CEB}"/>
              </a:ext>
            </a:extLst>
          </p:cNvPr>
          <p:cNvPicPr>
            <a:picLocks noChangeAspect="1"/>
          </p:cNvPicPr>
          <p:nvPr/>
        </p:nvPicPr>
        <p:blipFill>
          <a:blip r:embed="rId3"/>
          <a:srcRect l="13850" r="13850"/>
          <a:stretch/>
        </p:blipFill>
        <p:spPr>
          <a:xfrm>
            <a:off x="308113" y="0"/>
            <a:ext cx="6096000" cy="6228080"/>
          </a:xfrm>
          <a:prstGeom prst="rect">
            <a:avLst/>
          </a:prstGeom>
          <a:ln>
            <a:noFill/>
          </a:ln>
          <a:effectLst>
            <a:softEdge rad="112500"/>
          </a:effectLst>
        </p:spPr>
      </p:pic>
    </p:spTree>
    <p:extLst>
      <p:ext uri="{BB962C8B-B14F-4D97-AF65-F5344CB8AC3E}">
        <p14:creationId xmlns:p14="http://schemas.microsoft.com/office/powerpoint/2010/main" val="308886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3D8E-B652-CBA6-2B7F-6CB211D2CBA4}"/>
              </a:ext>
            </a:extLst>
          </p:cNvPr>
          <p:cNvSpPr>
            <a:spLocks noGrp="1"/>
          </p:cNvSpPr>
          <p:nvPr>
            <p:ph type="title"/>
          </p:nvPr>
        </p:nvSpPr>
        <p:spPr>
          <a:xfrm>
            <a:off x="838200" y="365126"/>
            <a:ext cx="8491151" cy="1068754"/>
          </a:xfrm>
        </p:spPr>
        <p:txBody>
          <a:bodyPr>
            <a:normAutofit fontScale="90000"/>
          </a:bodyPr>
          <a:lstStyle/>
          <a:p>
            <a:r>
              <a:rPr lang="en-US" sz="3600" dirty="0"/>
              <a:t>OTHER EQUIPMENT</a:t>
            </a:r>
            <a:br>
              <a:rPr lang="en-US" sz="3600" dirty="0"/>
            </a:br>
            <a:r>
              <a:rPr lang="en-US" sz="3600" dirty="0"/>
              <a:t>1-9-6</a:t>
            </a:r>
          </a:p>
        </p:txBody>
      </p:sp>
      <p:sp>
        <p:nvSpPr>
          <p:cNvPr id="3" name="Content Placeholder 2">
            <a:extLst>
              <a:ext uri="{FF2B5EF4-FFF2-40B4-BE49-F238E27FC236}">
                <a16:creationId xmlns:a16="http://schemas.microsoft.com/office/drawing/2014/main" id="{4C662C7A-0821-E290-1C92-AD6C27F0B49F}"/>
              </a:ext>
            </a:extLst>
          </p:cNvPr>
          <p:cNvSpPr>
            <a:spLocks noGrp="1"/>
          </p:cNvSpPr>
          <p:nvPr>
            <p:ph idx="1"/>
          </p:nvPr>
        </p:nvSpPr>
        <p:spPr>
          <a:xfrm>
            <a:off x="838200" y="1433880"/>
            <a:ext cx="10515600" cy="4351338"/>
          </a:xfrm>
        </p:spPr>
        <p:txBody>
          <a:bodyPr/>
          <a:lstStyle/>
          <a:p>
            <a:pPr marL="347663" indent="-347663"/>
            <a:r>
              <a:rPr lang="en-US" kern="100" dirty="0">
                <a:solidFill>
                  <a:schemeClr val="bg2">
                    <a:lumMod val="50000"/>
                  </a:schemeClr>
                </a:solidFill>
                <a:ea typeface="'calibri',sans-serif"/>
              </a:rPr>
              <a:t>P</a:t>
            </a:r>
            <a:r>
              <a:rPr lang="en-US" kern="100" dirty="0">
                <a:solidFill>
                  <a:schemeClr val="bg2">
                    <a:lumMod val="50000"/>
                  </a:schemeClr>
                </a:solidFill>
                <a:effectLst/>
                <a:latin typeface="Calibri" panose="020F0502020204030204" pitchFamily="34" charset="0"/>
                <a:ea typeface="'calibri',sans-serif"/>
                <a:cs typeface="Calibri" panose="020F0502020204030204" pitchFamily="34" charset="0"/>
              </a:rPr>
              <a:t>layers shall not transmit or record audio or video from the playing surface.</a:t>
            </a:r>
            <a:endParaRPr lang="en-US" kern="100" dirty="0">
              <a:solidFill>
                <a:schemeClr val="bg2">
                  <a:lumMod val="50000"/>
                </a:schemeClr>
              </a:solidFill>
              <a:effectLst/>
              <a:latin typeface="Calibri" panose="020F0502020204030204" pitchFamily="34" charset="0"/>
              <a:ea typeface="Aptos" panose="02110004020202020204"/>
              <a:cs typeface="Times New Roman" panose="02020603050405020304" pitchFamily="18" charset="0"/>
            </a:endParaRPr>
          </a:p>
          <a:p>
            <a:pPr marL="347663" indent="-347663"/>
            <a:r>
              <a:rPr lang="en-US" dirty="0">
                <a:solidFill>
                  <a:schemeClr val="bg2">
                    <a:lumMod val="50000"/>
                  </a:schemeClr>
                </a:solidFill>
              </a:rPr>
              <a:t>Penalty: Ejection of the offender from the game, unless the offense is judged to be of a minor nature. If minor, the umpire may warn the offender and eject if the offense is repeated. </a:t>
            </a:r>
          </a:p>
        </p:txBody>
      </p:sp>
      <p:pic>
        <p:nvPicPr>
          <p:cNvPr id="5" name="Picture 4" descr="A person wearing a hat&#10;&#10;AI-generated content may be incorrect.">
            <a:extLst>
              <a:ext uri="{FF2B5EF4-FFF2-40B4-BE49-F238E27FC236}">
                <a16:creationId xmlns:a16="http://schemas.microsoft.com/office/drawing/2014/main" id="{B393C3F2-58DF-7DF6-C65C-165EEAA35596}"/>
              </a:ext>
            </a:extLst>
          </p:cNvPr>
          <p:cNvPicPr>
            <a:picLocks noChangeAspect="1"/>
          </p:cNvPicPr>
          <p:nvPr/>
        </p:nvPicPr>
        <p:blipFill>
          <a:blip r:embed="rId3"/>
          <a:stretch>
            <a:fillRect/>
          </a:stretch>
        </p:blipFill>
        <p:spPr>
          <a:xfrm>
            <a:off x="2167128" y="3609549"/>
            <a:ext cx="7857744" cy="2496312"/>
          </a:xfrm>
          <a:prstGeom prst="rect">
            <a:avLst/>
          </a:prstGeom>
        </p:spPr>
      </p:pic>
    </p:spTree>
    <p:extLst>
      <p:ext uri="{BB962C8B-B14F-4D97-AF65-F5344CB8AC3E}">
        <p14:creationId xmlns:p14="http://schemas.microsoft.com/office/powerpoint/2010/main" val="1039028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3D8E-B652-CBA6-2B7F-6CB211D2CBA4}"/>
              </a:ext>
            </a:extLst>
          </p:cNvPr>
          <p:cNvSpPr>
            <a:spLocks noGrp="1"/>
          </p:cNvSpPr>
          <p:nvPr>
            <p:ph type="title"/>
          </p:nvPr>
        </p:nvSpPr>
        <p:spPr/>
        <p:txBody>
          <a:bodyPr>
            <a:normAutofit/>
          </a:bodyPr>
          <a:lstStyle/>
          <a:p>
            <a:r>
              <a:rPr lang="en-US" sz="3600" dirty="0"/>
              <a:t>BATTER-RUNNER AND RUNNER</a:t>
            </a:r>
            <a:br>
              <a:rPr lang="en-US" sz="3600" dirty="0"/>
            </a:br>
            <a:r>
              <a:rPr lang="en-US" sz="3600" dirty="0"/>
              <a:t>RULE 8</a:t>
            </a:r>
          </a:p>
        </p:txBody>
      </p:sp>
      <p:sp>
        <p:nvSpPr>
          <p:cNvPr id="5" name="Content Placeholder 4">
            <a:extLst>
              <a:ext uri="{FF2B5EF4-FFF2-40B4-BE49-F238E27FC236}">
                <a16:creationId xmlns:a16="http://schemas.microsoft.com/office/drawing/2014/main" id="{EE7C25C0-BBD3-4A1D-9878-BE35310E3D1D}"/>
              </a:ext>
            </a:extLst>
          </p:cNvPr>
          <p:cNvSpPr>
            <a:spLocks noGrp="1"/>
          </p:cNvSpPr>
          <p:nvPr>
            <p:ph idx="1"/>
          </p:nvPr>
        </p:nvSpPr>
        <p:spPr>
          <a:xfrm>
            <a:off x="838200" y="1798981"/>
            <a:ext cx="10515600" cy="4049989"/>
          </a:xfrm>
        </p:spPr>
        <p:txBody>
          <a:bodyPr>
            <a:normAutofit/>
          </a:bodyPr>
          <a:lstStyle/>
          <a:p>
            <a:pPr marL="347663" indent="-347663"/>
            <a:r>
              <a:rPr lang="en-US" dirty="0"/>
              <a:t>NFHS Rule 8 has been reformatted for clarity and consistency. </a:t>
            </a:r>
          </a:p>
          <a:p>
            <a:pPr marL="347663" indent="-347663"/>
            <a:endParaRPr lang="en-US" sz="1600" dirty="0"/>
          </a:p>
          <a:p>
            <a:pPr marL="347663" indent="-347663"/>
            <a:r>
              <a:rPr lang="en-US" dirty="0"/>
              <a:t>Section 4 was separated into two sections addressing runners entitled to advance with and without liability to be put out. </a:t>
            </a:r>
          </a:p>
          <a:p>
            <a:pPr marL="347663" indent="-347663"/>
            <a:endParaRPr lang="en-US" sz="1600" dirty="0"/>
          </a:p>
          <a:p>
            <a:pPr marL="347663" indent="-347663"/>
            <a:r>
              <a:rPr lang="en-US" dirty="0"/>
              <a:t>Remaining sections were renumbered.</a:t>
            </a:r>
          </a:p>
          <a:p>
            <a:pPr marL="0" indent="0">
              <a:buNone/>
            </a:pPr>
            <a:endParaRPr lang="en-US" dirty="0"/>
          </a:p>
        </p:txBody>
      </p:sp>
    </p:spTree>
    <p:extLst>
      <p:ext uri="{BB962C8B-B14F-4D97-AF65-F5344CB8AC3E}">
        <p14:creationId xmlns:p14="http://schemas.microsoft.com/office/powerpoint/2010/main" val="3000918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3D8E-B652-CBA6-2B7F-6CB211D2CBA4}"/>
              </a:ext>
            </a:extLst>
          </p:cNvPr>
          <p:cNvSpPr>
            <a:spLocks noGrp="1"/>
          </p:cNvSpPr>
          <p:nvPr>
            <p:ph type="title"/>
          </p:nvPr>
        </p:nvSpPr>
        <p:spPr/>
        <p:txBody>
          <a:bodyPr>
            <a:normAutofit/>
          </a:bodyPr>
          <a:lstStyle/>
          <a:p>
            <a:r>
              <a:rPr lang="en-US" sz="3600" dirty="0"/>
              <a:t>EQUIPMENT AND APPAREL</a:t>
            </a:r>
            <a:br>
              <a:rPr lang="en-US" sz="3600" dirty="0"/>
            </a:br>
            <a:r>
              <a:rPr lang="en-US" sz="3600" dirty="0"/>
              <a:t>10-4-2</a:t>
            </a:r>
          </a:p>
        </p:txBody>
      </p:sp>
      <p:sp>
        <p:nvSpPr>
          <p:cNvPr id="5" name="Content Placeholder 4">
            <a:extLst>
              <a:ext uri="{FF2B5EF4-FFF2-40B4-BE49-F238E27FC236}">
                <a16:creationId xmlns:a16="http://schemas.microsoft.com/office/drawing/2014/main" id="{EE7C25C0-BBD3-4A1D-9878-BE35310E3D1D}"/>
              </a:ext>
            </a:extLst>
          </p:cNvPr>
          <p:cNvSpPr>
            <a:spLocks noGrp="1"/>
          </p:cNvSpPr>
          <p:nvPr>
            <p:ph idx="1"/>
          </p:nvPr>
        </p:nvSpPr>
        <p:spPr>
          <a:xfrm>
            <a:off x="838200" y="1825625"/>
            <a:ext cx="5768788" cy="4243481"/>
          </a:xfrm>
        </p:spPr>
        <p:txBody>
          <a:bodyPr/>
          <a:lstStyle/>
          <a:p>
            <a:pPr marL="347663" indent="-347663"/>
            <a:r>
              <a:rPr lang="en-US" dirty="0"/>
              <a:t>Umpires have the option of wearing heather gray, charcoal gray or navy blue slacks. </a:t>
            </a:r>
            <a:br>
              <a:rPr lang="en-US" dirty="0"/>
            </a:br>
            <a:endParaRPr lang="en-US" dirty="0"/>
          </a:p>
          <a:p>
            <a:pPr marL="347663" indent="-347663"/>
            <a:r>
              <a:rPr lang="en-US" dirty="0"/>
              <a:t>Effective January 1, 2027, heather gray slacks will no longer be permitted as part of the umpire's uniform.</a:t>
            </a:r>
          </a:p>
          <a:p>
            <a:endParaRPr lang="en-US" dirty="0"/>
          </a:p>
        </p:txBody>
      </p:sp>
      <p:pic>
        <p:nvPicPr>
          <p:cNvPr id="4" name="Picture 3" descr="A person wearing a cap and shirt&#10;&#10;AI-generated content may be incorrect.">
            <a:extLst>
              <a:ext uri="{FF2B5EF4-FFF2-40B4-BE49-F238E27FC236}">
                <a16:creationId xmlns:a16="http://schemas.microsoft.com/office/drawing/2014/main" id="{244E7909-EFBF-FD54-8F9B-B3D76BADB7DC}"/>
              </a:ext>
            </a:extLst>
          </p:cNvPr>
          <p:cNvPicPr>
            <a:picLocks noChangeAspect="1"/>
          </p:cNvPicPr>
          <p:nvPr/>
        </p:nvPicPr>
        <p:blipFill>
          <a:blip r:embed="rId3"/>
          <a:stretch>
            <a:fillRect/>
          </a:stretch>
        </p:blipFill>
        <p:spPr>
          <a:xfrm>
            <a:off x="6866258" y="1406410"/>
            <a:ext cx="4596069" cy="4684455"/>
          </a:xfrm>
          <a:prstGeom prst="rect">
            <a:avLst/>
          </a:prstGeom>
        </p:spPr>
      </p:pic>
    </p:spTree>
    <p:extLst>
      <p:ext uri="{BB962C8B-B14F-4D97-AF65-F5344CB8AC3E}">
        <p14:creationId xmlns:p14="http://schemas.microsoft.com/office/powerpoint/2010/main" val="3224874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5631815" y="2014750"/>
            <a:ext cx="5019040" cy="2111332"/>
          </a:xfrm>
        </p:spPr>
        <p:txBody>
          <a:bodyPr>
            <a:noAutofit/>
          </a:bodyPr>
          <a:lstStyle/>
          <a:p>
            <a:pPr algn="ctr">
              <a:defRPr/>
            </a:pPr>
            <a:r>
              <a:rPr lang="en-US" sz="4000" dirty="0"/>
              <a:t>2026 NFHS SOFTBALL EDITORIAL CHANGES</a:t>
            </a:r>
          </a:p>
        </p:txBody>
      </p:sp>
      <p:pic>
        <p:nvPicPr>
          <p:cNvPr id="6" name="Picture 5">
            <a:extLst>
              <a:ext uri="{FF2B5EF4-FFF2-40B4-BE49-F238E27FC236}">
                <a16:creationId xmlns:a16="http://schemas.microsoft.com/office/drawing/2014/main" id="{2FEDA336-D824-7EFC-551F-C66DECC5F932}"/>
              </a:ext>
            </a:extLst>
          </p:cNvPr>
          <p:cNvPicPr>
            <a:picLocks noChangeAspect="1"/>
          </p:cNvPicPr>
          <p:nvPr/>
        </p:nvPicPr>
        <p:blipFill>
          <a:blip r:embed="rId3"/>
          <a:srcRect/>
          <a:stretch/>
        </p:blipFill>
        <p:spPr bwMode="auto">
          <a:xfrm>
            <a:off x="426720" y="134093"/>
            <a:ext cx="4580709" cy="5872646"/>
          </a:xfrm>
          <a:prstGeom prst="rect">
            <a:avLst/>
          </a:prstGeom>
          <a:ln>
            <a:noFill/>
          </a:ln>
          <a:effectLst>
            <a:softEdge rad="112500"/>
          </a:effectLst>
        </p:spPr>
      </p:pic>
    </p:spTree>
    <p:extLst>
      <p:ext uri="{BB962C8B-B14F-4D97-AF65-F5344CB8AC3E}">
        <p14:creationId xmlns:p14="http://schemas.microsoft.com/office/powerpoint/2010/main" val="3296895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D234-FC2D-A37F-1FC5-C1EC07DD72DC}"/>
              </a:ext>
            </a:extLst>
          </p:cNvPr>
          <p:cNvSpPr>
            <a:spLocks noGrp="1"/>
          </p:cNvSpPr>
          <p:nvPr>
            <p:ph type="title"/>
          </p:nvPr>
        </p:nvSpPr>
        <p:spPr/>
        <p:txBody>
          <a:bodyPr>
            <a:normAutofit/>
          </a:bodyPr>
          <a:lstStyle/>
          <a:p>
            <a:r>
              <a:rPr lang="en-US" sz="3600" dirty="0"/>
              <a:t>UNIFORMS, PLAYER EQUIPMENT</a:t>
            </a:r>
            <a:br>
              <a:rPr lang="en-US" sz="3600" dirty="0"/>
            </a:br>
            <a:r>
              <a:rPr lang="en-US" sz="3600" dirty="0"/>
              <a:t>1-6 (NEW)</a:t>
            </a:r>
          </a:p>
        </p:txBody>
      </p:sp>
      <p:sp>
        <p:nvSpPr>
          <p:cNvPr id="3" name="Content Placeholder 2">
            <a:extLst>
              <a:ext uri="{FF2B5EF4-FFF2-40B4-BE49-F238E27FC236}">
                <a16:creationId xmlns:a16="http://schemas.microsoft.com/office/drawing/2014/main" id="{50666D1F-2DD6-556F-AC63-8A73203BE290}"/>
              </a:ext>
            </a:extLst>
          </p:cNvPr>
          <p:cNvSpPr>
            <a:spLocks noGrp="1"/>
          </p:cNvSpPr>
          <p:nvPr>
            <p:ph idx="1"/>
          </p:nvPr>
        </p:nvSpPr>
        <p:spPr/>
        <p:txBody>
          <a:bodyPr>
            <a:normAutofit/>
          </a:bodyPr>
          <a:lstStyle/>
          <a:p>
            <a:pPr marL="347663" indent="-347663"/>
            <a:r>
              <a:rPr lang="en-US" dirty="0"/>
              <a:t>Uniform language from Rule 3-2 has been moved to </a:t>
            </a:r>
            <a:br>
              <a:rPr lang="en-US" dirty="0"/>
            </a:br>
            <a:r>
              <a:rPr lang="en-US" dirty="0"/>
              <a:t>Rule 1-6 to align with other NFHS rules book language on equipment and uniform. </a:t>
            </a:r>
          </a:p>
          <a:p>
            <a:pPr marL="347663" indent="-347663">
              <a:buNone/>
            </a:pPr>
            <a:endParaRPr lang="en-US" dirty="0"/>
          </a:p>
          <a:p>
            <a:pPr marL="347663" indent="-347663"/>
            <a:r>
              <a:rPr lang="en-US" dirty="0"/>
              <a:t>Rule 1 Sections 6 through 8 have been renumbered to reflect this change.</a:t>
            </a:r>
          </a:p>
          <a:p>
            <a:pPr marL="347663" indent="-347663"/>
            <a:endParaRPr lang="en-US" dirty="0"/>
          </a:p>
          <a:p>
            <a:pPr marL="347663" indent="-347663"/>
            <a:r>
              <a:rPr lang="en-US" dirty="0"/>
              <a:t>Rule 3 has been renumbered.</a:t>
            </a:r>
          </a:p>
        </p:txBody>
      </p:sp>
    </p:spTree>
    <p:extLst>
      <p:ext uri="{BB962C8B-B14F-4D97-AF65-F5344CB8AC3E}">
        <p14:creationId xmlns:p14="http://schemas.microsoft.com/office/powerpoint/2010/main" val="3659454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BBF0C-1C53-4B07-8276-91AB9814F2E5}"/>
              </a:ext>
            </a:extLst>
          </p:cNvPr>
          <p:cNvSpPr>
            <a:spLocks noGrp="1"/>
          </p:cNvSpPr>
          <p:nvPr>
            <p:ph type="title"/>
          </p:nvPr>
        </p:nvSpPr>
        <p:spPr/>
        <p:txBody>
          <a:bodyPr>
            <a:normAutofit/>
          </a:bodyPr>
          <a:lstStyle/>
          <a:p>
            <a:r>
              <a:rPr lang="en-US" sz="3600" dirty="0"/>
              <a:t>FORFEITED GAME</a:t>
            </a:r>
            <a:br>
              <a:rPr lang="en-US" sz="3600" dirty="0"/>
            </a:br>
            <a:r>
              <a:rPr lang="en-US" sz="3600" dirty="0"/>
              <a:t>4-3-2</a:t>
            </a:r>
          </a:p>
        </p:txBody>
      </p:sp>
      <p:sp>
        <p:nvSpPr>
          <p:cNvPr id="3" name="Content Placeholder 2">
            <a:extLst>
              <a:ext uri="{FF2B5EF4-FFF2-40B4-BE49-F238E27FC236}">
                <a16:creationId xmlns:a16="http://schemas.microsoft.com/office/drawing/2014/main" id="{EC6A8D33-95E8-43F4-B243-E67875C94996}"/>
              </a:ext>
            </a:extLst>
          </p:cNvPr>
          <p:cNvSpPr>
            <a:spLocks noGrp="1"/>
          </p:cNvSpPr>
          <p:nvPr>
            <p:ph idx="1"/>
          </p:nvPr>
        </p:nvSpPr>
        <p:spPr>
          <a:xfrm>
            <a:off x="838200" y="2129742"/>
            <a:ext cx="4737847" cy="3885576"/>
          </a:xfrm>
        </p:spPr>
        <p:txBody>
          <a:bodyPr>
            <a:normAutofit/>
          </a:bodyPr>
          <a:lstStyle/>
          <a:p>
            <a:pPr marL="347663" indent="-347663"/>
            <a:r>
              <a:rPr lang="en-US" dirty="0"/>
              <a:t>If a game is forfeited after the number of innings required for a regulation game and the offending team is behind the score remains as recorded. </a:t>
            </a:r>
          </a:p>
        </p:txBody>
      </p:sp>
      <p:pic>
        <p:nvPicPr>
          <p:cNvPr id="5" name="Picture 4" descr="A scoreboard with numbers and letters&#10;&#10;AI-generated content may be incorrect.">
            <a:extLst>
              <a:ext uri="{FF2B5EF4-FFF2-40B4-BE49-F238E27FC236}">
                <a16:creationId xmlns:a16="http://schemas.microsoft.com/office/drawing/2014/main" id="{064F427D-AAB6-B03D-45FF-233BBBF042A8}"/>
              </a:ext>
            </a:extLst>
          </p:cNvPr>
          <p:cNvPicPr>
            <a:picLocks noChangeAspect="1"/>
          </p:cNvPicPr>
          <p:nvPr/>
        </p:nvPicPr>
        <p:blipFill>
          <a:blip r:embed="rId3"/>
          <a:stretch>
            <a:fillRect/>
          </a:stretch>
        </p:blipFill>
        <p:spPr>
          <a:xfrm>
            <a:off x="5708052" y="1876518"/>
            <a:ext cx="6305197" cy="3104963"/>
          </a:xfrm>
          <a:prstGeom prst="rect">
            <a:avLst/>
          </a:prstGeom>
        </p:spPr>
      </p:pic>
    </p:spTree>
    <p:extLst>
      <p:ext uri="{BB962C8B-B14F-4D97-AF65-F5344CB8AC3E}">
        <p14:creationId xmlns:p14="http://schemas.microsoft.com/office/powerpoint/2010/main" val="64594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C966-5CC6-46F8-BDFF-AA873DC68374}"/>
              </a:ext>
            </a:extLst>
          </p:cNvPr>
          <p:cNvSpPr>
            <a:spLocks noGrp="1"/>
          </p:cNvSpPr>
          <p:nvPr>
            <p:ph type="title"/>
          </p:nvPr>
        </p:nvSpPr>
        <p:spPr/>
        <p:txBody>
          <a:bodyPr>
            <a:normAutofit/>
          </a:bodyPr>
          <a:lstStyle/>
          <a:p>
            <a:r>
              <a:rPr lang="en-US" sz="3600" dirty="0"/>
              <a:t>UNIFORMS, PLAYER EQUIPMENT</a:t>
            </a:r>
            <a:br>
              <a:rPr lang="en-US" sz="3600" dirty="0"/>
            </a:br>
            <a:r>
              <a:rPr lang="en-US" sz="3600" dirty="0"/>
              <a:t>3-2-5 CASE BOOK</a:t>
            </a:r>
          </a:p>
        </p:txBody>
      </p:sp>
      <p:sp>
        <p:nvSpPr>
          <p:cNvPr id="3" name="Content Placeholder 2">
            <a:extLst>
              <a:ext uri="{FF2B5EF4-FFF2-40B4-BE49-F238E27FC236}">
                <a16:creationId xmlns:a16="http://schemas.microsoft.com/office/drawing/2014/main" id="{795E7A56-702B-46E3-B9BE-690BD7CFB6EE}"/>
              </a:ext>
            </a:extLst>
          </p:cNvPr>
          <p:cNvSpPr>
            <a:spLocks noGrp="1"/>
          </p:cNvSpPr>
          <p:nvPr>
            <p:ph idx="1"/>
          </p:nvPr>
        </p:nvSpPr>
        <p:spPr>
          <a:xfrm>
            <a:off x="838200" y="1825625"/>
            <a:ext cx="3034553" cy="4243481"/>
          </a:xfrm>
        </p:spPr>
        <p:txBody>
          <a:bodyPr>
            <a:normAutofit/>
          </a:bodyPr>
          <a:lstStyle/>
          <a:p>
            <a:r>
              <a:rPr lang="en-US" dirty="0"/>
              <a:t>Edits to 3.2.5 Situations B &amp; C reflect rule change for 2025. </a:t>
            </a:r>
          </a:p>
          <a:p>
            <a:endParaRPr lang="en-US" sz="2000" dirty="0">
              <a:solidFill>
                <a:srgbClr val="FF0000"/>
              </a:solidFill>
            </a:endParaRPr>
          </a:p>
          <a:p>
            <a:r>
              <a:rPr lang="en-US" dirty="0">
                <a:solidFill>
                  <a:schemeClr val="bg2">
                    <a:lumMod val="50000"/>
                  </a:schemeClr>
                </a:solidFill>
              </a:rPr>
              <a:t>There are no color restrictions for headbands.</a:t>
            </a:r>
          </a:p>
          <a:p>
            <a:endParaRPr lang="en-US" dirty="0"/>
          </a:p>
        </p:txBody>
      </p:sp>
      <p:pic>
        <p:nvPicPr>
          <p:cNvPr id="5" name="Picture 4" descr="A silhouette of a person with a headband&#10;&#10;AI-generated content may be incorrect.">
            <a:extLst>
              <a:ext uri="{FF2B5EF4-FFF2-40B4-BE49-F238E27FC236}">
                <a16:creationId xmlns:a16="http://schemas.microsoft.com/office/drawing/2014/main" id="{902ECFFF-49BE-2D04-15E2-2328D11398E7}"/>
              </a:ext>
            </a:extLst>
          </p:cNvPr>
          <p:cNvPicPr>
            <a:picLocks noChangeAspect="1"/>
          </p:cNvPicPr>
          <p:nvPr/>
        </p:nvPicPr>
        <p:blipFill>
          <a:blip r:embed="rId3"/>
          <a:stretch>
            <a:fillRect/>
          </a:stretch>
        </p:blipFill>
        <p:spPr>
          <a:xfrm>
            <a:off x="4359282" y="1453750"/>
            <a:ext cx="7149228" cy="4480419"/>
          </a:xfrm>
          <a:prstGeom prst="rect">
            <a:avLst/>
          </a:prstGeom>
        </p:spPr>
      </p:pic>
    </p:spTree>
    <p:extLst>
      <p:ext uri="{BB962C8B-B14F-4D97-AF65-F5344CB8AC3E}">
        <p14:creationId xmlns:p14="http://schemas.microsoft.com/office/powerpoint/2010/main" val="2456717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7701280" y="2373334"/>
            <a:ext cx="4374789" cy="2111332"/>
          </a:xfrm>
        </p:spPr>
        <p:txBody>
          <a:bodyPr>
            <a:noAutofit/>
          </a:bodyPr>
          <a:lstStyle/>
          <a:p>
            <a:pPr algn="ctr">
              <a:defRPr/>
            </a:pPr>
            <a:r>
              <a:rPr lang="en-US" sz="4000" dirty="0"/>
              <a:t>2026 NFHS SOFTBALL POINTS OF EMPHASIS</a:t>
            </a:r>
          </a:p>
        </p:txBody>
      </p:sp>
      <p:pic>
        <p:nvPicPr>
          <p:cNvPr id="3" name="Picture 2">
            <a:extLst>
              <a:ext uri="{FF2B5EF4-FFF2-40B4-BE49-F238E27FC236}">
                <a16:creationId xmlns:a16="http://schemas.microsoft.com/office/drawing/2014/main" id="{5B7F49CF-C55E-F231-D9D1-A9413DB97E21}"/>
              </a:ext>
            </a:extLst>
          </p:cNvPr>
          <p:cNvPicPr>
            <a:picLocks noChangeAspect="1"/>
          </p:cNvPicPr>
          <p:nvPr/>
        </p:nvPicPr>
        <p:blipFill>
          <a:blip r:embed="rId3"/>
          <a:srcRect/>
          <a:stretch/>
        </p:blipFill>
        <p:spPr bwMode="auto">
          <a:xfrm>
            <a:off x="258419" y="354294"/>
            <a:ext cx="7215807" cy="5688678"/>
          </a:xfrm>
          <a:prstGeom prst="rect">
            <a:avLst/>
          </a:prstGeom>
          <a:ln>
            <a:noFill/>
          </a:ln>
          <a:effectLst>
            <a:softEdge rad="112500"/>
          </a:effectLst>
        </p:spPr>
      </p:pic>
    </p:spTree>
    <p:extLst>
      <p:ext uri="{BB962C8B-B14F-4D97-AF65-F5344CB8AC3E}">
        <p14:creationId xmlns:p14="http://schemas.microsoft.com/office/powerpoint/2010/main" val="946976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26C9-46D6-CE33-F6A0-F4F9E97E0931}"/>
              </a:ext>
            </a:extLst>
          </p:cNvPr>
          <p:cNvSpPr>
            <a:spLocks noGrp="1"/>
          </p:cNvSpPr>
          <p:nvPr>
            <p:ph type="title"/>
          </p:nvPr>
        </p:nvSpPr>
        <p:spPr/>
        <p:txBody>
          <a:bodyPr>
            <a:normAutofit/>
          </a:bodyPr>
          <a:lstStyle/>
          <a:p>
            <a:r>
              <a:rPr lang="en-US" sz="3600" dirty="0"/>
              <a:t>OBSTRUCTION</a:t>
            </a:r>
          </a:p>
        </p:txBody>
      </p:sp>
      <p:pic>
        <p:nvPicPr>
          <p:cNvPr id="5" name="Content Placeholder 4" descr="A person running with a baseball player&#10;&#10;AI-generated content may be incorrect.">
            <a:extLst>
              <a:ext uri="{FF2B5EF4-FFF2-40B4-BE49-F238E27FC236}">
                <a16:creationId xmlns:a16="http://schemas.microsoft.com/office/drawing/2014/main" id="{72574DAE-41DD-CB39-A36B-D8DA98AD58B3}"/>
              </a:ext>
            </a:extLst>
          </p:cNvPr>
          <p:cNvPicPr>
            <a:picLocks noGrp="1" noChangeAspect="1"/>
          </p:cNvPicPr>
          <p:nvPr>
            <p:ph idx="1"/>
          </p:nvPr>
        </p:nvPicPr>
        <p:blipFill>
          <a:blip r:embed="rId3"/>
          <a:stretch>
            <a:fillRect/>
          </a:stretch>
        </p:blipFill>
        <p:spPr>
          <a:xfrm>
            <a:off x="5061742" y="1586291"/>
            <a:ext cx="6834177" cy="4285591"/>
          </a:xfrm>
        </p:spPr>
      </p:pic>
      <p:sp>
        <p:nvSpPr>
          <p:cNvPr id="3" name="Content Placeholder 2">
            <a:extLst>
              <a:ext uri="{FF2B5EF4-FFF2-40B4-BE49-F238E27FC236}">
                <a16:creationId xmlns:a16="http://schemas.microsoft.com/office/drawing/2014/main" id="{CF8E979D-922A-027E-0B5F-90FD50E676FF}"/>
              </a:ext>
            </a:extLst>
          </p:cNvPr>
          <p:cNvSpPr txBox="1">
            <a:spLocks/>
          </p:cNvSpPr>
          <p:nvPr/>
        </p:nvSpPr>
        <p:spPr>
          <a:xfrm>
            <a:off x="407504" y="1690688"/>
            <a:ext cx="4437628" cy="44862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r>
              <a:rPr lang="en-US" dirty="0"/>
              <a:t>Obstruction is the act of a defensive team member that: </a:t>
            </a:r>
          </a:p>
          <a:p>
            <a:pPr marL="685800" indent="-347663">
              <a:buSzPct val="80000"/>
              <a:buFont typeface="Courier New" panose="02070309020205020404" pitchFamily="49" charset="0"/>
              <a:buChar char="o"/>
            </a:pPr>
            <a:r>
              <a:rPr lang="en-US" b="1" i="1" dirty="0"/>
              <a:t>hinders or impedes</a:t>
            </a:r>
            <a:r>
              <a:rPr lang="en-US" dirty="0"/>
              <a:t> a batter’s attempt to make contact with a pitched ball, or </a:t>
            </a:r>
          </a:p>
          <a:p>
            <a:pPr marL="685800" indent="-347663">
              <a:buSzPct val="80000"/>
              <a:buFont typeface="Courier New" panose="02070309020205020404" pitchFamily="49" charset="0"/>
              <a:buChar char="o"/>
            </a:pPr>
            <a:r>
              <a:rPr lang="en-US" b="1" i="1" dirty="0"/>
              <a:t>impedes the progress</a:t>
            </a:r>
            <a:r>
              <a:rPr lang="en-US" dirty="0"/>
              <a:t> </a:t>
            </a:r>
            <a:br>
              <a:rPr lang="en-US" dirty="0"/>
            </a:br>
            <a:r>
              <a:rPr lang="en-US" dirty="0"/>
              <a:t>of a runner or batter-runner legally running the bases.</a:t>
            </a:r>
          </a:p>
        </p:txBody>
      </p:sp>
    </p:spTree>
    <p:extLst>
      <p:ext uri="{BB962C8B-B14F-4D97-AF65-F5344CB8AC3E}">
        <p14:creationId xmlns:p14="http://schemas.microsoft.com/office/powerpoint/2010/main" val="1166808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a:xfrm>
            <a:off x="6746243" y="1909531"/>
            <a:ext cx="4628789" cy="2111332"/>
          </a:xfrm>
        </p:spPr>
        <p:txBody>
          <a:bodyPr>
            <a:normAutofit/>
          </a:bodyPr>
          <a:lstStyle/>
          <a:p>
            <a:pPr algn="ctr">
              <a:defRPr/>
            </a:pPr>
            <a:r>
              <a:rPr lang="en-US" sz="4000" dirty="0"/>
              <a:t>NFHS INFORMATION</a:t>
            </a:r>
          </a:p>
        </p:txBody>
      </p:sp>
      <p:pic>
        <p:nvPicPr>
          <p:cNvPr id="5" name="Picture 4" descr="A child playing softball on a field&#10;&#10;AI-generated content may be incorrect.">
            <a:extLst>
              <a:ext uri="{FF2B5EF4-FFF2-40B4-BE49-F238E27FC236}">
                <a16:creationId xmlns:a16="http://schemas.microsoft.com/office/drawing/2014/main" id="{F5FDC029-E06A-A386-53B3-997D808CF88D}"/>
              </a:ext>
            </a:extLst>
          </p:cNvPr>
          <p:cNvPicPr>
            <a:picLocks noChangeAspect="1"/>
          </p:cNvPicPr>
          <p:nvPr/>
        </p:nvPicPr>
        <p:blipFill>
          <a:blip r:embed="rId3"/>
          <a:stretch>
            <a:fillRect/>
          </a:stretch>
        </p:blipFill>
        <p:spPr>
          <a:xfrm>
            <a:off x="922925" y="149644"/>
            <a:ext cx="4628789" cy="5909388"/>
          </a:xfrm>
          <a:prstGeom prst="rect">
            <a:avLst/>
          </a:prstGeom>
          <a:effectLst>
            <a:softEdge rad="63500"/>
          </a:effectLst>
        </p:spPr>
      </p:pic>
    </p:spTree>
    <p:extLst>
      <p:ext uri="{BB962C8B-B14F-4D97-AF65-F5344CB8AC3E}">
        <p14:creationId xmlns:p14="http://schemas.microsoft.com/office/powerpoint/2010/main" val="136158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B9B8-79E6-1C48-D5A6-8D7CCFF03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231F7-E6C8-27C8-1759-CCDB0DE10EC9}"/>
              </a:ext>
            </a:extLst>
          </p:cNvPr>
          <p:cNvSpPr>
            <a:spLocks noGrp="1"/>
          </p:cNvSpPr>
          <p:nvPr>
            <p:ph type="title"/>
          </p:nvPr>
        </p:nvSpPr>
        <p:spPr/>
        <p:txBody>
          <a:bodyPr>
            <a:normAutofit/>
          </a:bodyPr>
          <a:lstStyle/>
          <a:p>
            <a:r>
              <a:rPr lang="en-US" sz="3600" dirty="0"/>
              <a:t>OBSTRUCTION</a:t>
            </a:r>
          </a:p>
        </p:txBody>
      </p:sp>
      <p:pic>
        <p:nvPicPr>
          <p:cNvPr id="5" name="Content Placeholder 4" descr="A baseball player lying on the ground&#10;&#10;AI-generated content may be incorrect.">
            <a:extLst>
              <a:ext uri="{FF2B5EF4-FFF2-40B4-BE49-F238E27FC236}">
                <a16:creationId xmlns:a16="http://schemas.microsoft.com/office/drawing/2014/main" id="{CCD9B210-7648-6E4E-5A34-40D5F46472D4}"/>
              </a:ext>
            </a:extLst>
          </p:cNvPr>
          <p:cNvPicPr>
            <a:picLocks noGrp="1" noChangeAspect="1"/>
          </p:cNvPicPr>
          <p:nvPr>
            <p:ph idx="1"/>
          </p:nvPr>
        </p:nvPicPr>
        <p:blipFill>
          <a:blip r:embed="rId3"/>
          <a:stretch>
            <a:fillRect/>
          </a:stretch>
        </p:blipFill>
        <p:spPr>
          <a:xfrm>
            <a:off x="4230803" y="1907867"/>
            <a:ext cx="7725265" cy="4026767"/>
          </a:xfrm>
        </p:spPr>
      </p:pic>
      <p:sp>
        <p:nvSpPr>
          <p:cNvPr id="3" name="Content Placeholder 2">
            <a:extLst>
              <a:ext uri="{FF2B5EF4-FFF2-40B4-BE49-F238E27FC236}">
                <a16:creationId xmlns:a16="http://schemas.microsoft.com/office/drawing/2014/main" id="{83CFAEBB-66AB-0E45-EFAB-73A8F9980DE7}"/>
              </a:ext>
            </a:extLst>
          </p:cNvPr>
          <p:cNvSpPr txBox="1">
            <a:spLocks/>
          </p:cNvSpPr>
          <p:nvPr/>
        </p:nvSpPr>
        <p:spPr>
          <a:xfrm>
            <a:off x="487017" y="1540119"/>
            <a:ext cx="3624517" cy="42690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r>
              <a:rPr lang="en-US" dirty="0"/>
              <a:t>If the runner or batter-runner is not impeded, there is no obstruction. </a:t>
            </a:r>
          </a:p>
          <a:p>
            <a:pPr marL="347663" indent="-347663"/>
            <a:r>
              <a:rPr lang="en-US" dirty="0"/>
              <a:t>With the exception of a fake tag, as shown, a fielder’s actions or positioning alone can never result in an obstruction ruling.</a:t>
            </a:r>
          </a:p>
        </p:txBody>
      </p:sp>
    </p:spTree>
    <p:extLst>
      <p:ext uri="{BB962C8B-B14F-4D97-AF65-F5344CB8AC3E}">
        <p14:creationId xmlns:p14="http://schemas.microsoft.com/office/powerpoint/2010/main" val="2095989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36650-35D1-19A8-6AD1-2EB8ABC53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53AD3A-6217-5CDA-7985-9CAC9E87E118}"/>
              </a:ext>
            </a:extLst>
          </p:cNvPr>
          <p:cNvSpPr>
            <a:spLocks noGrp="1"/>
          </p:cNvSpPr>
          <p:nvPr>
            <p:ph type="title"/>
          </p:nvPr>
        </p:nvSpPr>
        <p:spPr/>
        <p:txBody>
          <a:bodyPr>
            <a:normAutofit/>
          </a:bodyPr>
          <a:lstStyle/>
          <a:p>
            <a:r>
              <a:rPr lang="en-US" sz="3600" dirty="0"/>
              <a:t>OBSTRUCTION</a:t>
            </a:r>
          </a:p>
        </p:txBody>
      </p:sp>
      <p:sp>
        <p:nvSpPr>
          <p:cNvPr id="6" name="Content Placeholder 5">
            <a:extLst>
              <a:ext uri="{FF2B5EF4-FFF2-40B4-BE49-F238E27FC236}">
                <a16:creationId xmlns:a16="http://schemas.microsoft.com/office/drawing/2014/main" id="{4B8B225A-CACE-4D60-5B9A-4B39D3CAD0A1}"/>
              </a:ext>
            </a:extLst>
          </p:cNvPr>
          <p:cNvSpPr>
            <a:spLocks noGrp="1"/>
          </p:cNvSpPr>
          <p:nvPr>
            <p:ph idx="1"/>
          </p:nvPr>
        </p:nvSpPr>
        <p:spPr>
          <a:xfrm>
            <a:off x="838200" y="1567207"/>
            <a:ext cx="10515600" cy="4351338"/>
          </a:xfrm>
        </p:spPr>
        <p:txBody>
          <a:bodyPr>
            <a:normAutofit/>
          </a:bodyPr>
          <a:lstStyle/>
          <a:p>
            <a:pPr marL="347663" indent="-347663"/>
            <a:r>
              <a:rPr lang="en-US" dirty="0"/>
              <a:t>Impeding a runner means creating a negative effect on their ability to run the bases. This might include:</a:t>
            </a:r>
          </a:p>
          <a:p>
            <a:pPr marL="854075" indent="-347663" defTabSz="854075">
              <a:buSzPct val="80000"/>
              <a:buFont typeface="Courier New" panose="02070309020205020404" pitchFamily="49" charset="0"/>
              <a:buChar char="o"/>
            </a:pPr>
            <a:r>
              <a:rPr lang="en-US" dirty="0"/>
              <a:t>a runner slowing down </a:t>
            </a:r>
          </a:p>
          <a:p>
            <a:pPr marL="854075" indent="-347663" defTabSz="854075">
              <a:buSzPct val="80000"/>
              <a:buFont typeface="Courier New" panose="02070309020205020404" pitchFamily="49" charset="0"/>
              <a:buChar char="o"/>
            </a:pPr>
            <a:r>
              <a:rPr lang="en-US" dirty="0"/>
              <a:t>altering their intended path </a:t>
            </a:r>
          </a:p>
          <a:p>
            <a:pPr marL="854075" indent="-347663" defTabSz="854075">
              <a:buSzPct val="80000"/>
              <a:buFont typeface="Courier New" panose="02070309020205020404" pitchFamily="49" charset="0"/>
              <a:buChar char="o"/>
            </a:pPr>
            <a:r>
              <a:rPr lang="en-US" dirty="0"/>
              <a:t>stopping altogether </a:t>
            </a:r>
          </a:p>
          <a:p>
            <a:pPr marL="854075" indent="-347663" defTabSz="854075">
              <a:buSzPct val="80000"/>
              <a:buFont typeface="Courier New" panose="02070309020205020404" pitchFamily="49" charset="0"/>
              <a:buChar char="o"/>
            </a:pPr>
            <a:r>
              <a:rPr lang="en-US" dirty="0"/>
              <a:t>retreating to the previous base, or </a:t>
            </a:r>
          </a:p>
          <a:p>
            <a:pPr marL="854075" indent="-347663" defTabSz="854075">
              <a:buSzPct val="80000"/>
              <a:buFont typeface="Courier New" panose="02070309020205020404" pitchFamily="49" charset="0"/>
              <a:buChar char="o"/>
            </a:pPr>
            <a:r>
              <a:rPr lang="en-US" dirty="0"/>
              <a:t>making contact with a fielder that disrupts their movement </a:t>
            </a:r>
          </a:p>
          <a:p>
            <a:pPr marL="347663" indent="-347663"/>
            <a:r>
              <a:rPr lang="en-US" dirty="0"/>
              <a:t>The umpire must rely on judgment to determine both whether the runner was impeded and to what extent their progress was affected.</a:t>
            </a:r>
          </a:p>
          <a:p>
            <a:pPr marL="0" indent="0">
              <a:buNone/>
            </a:pPr>
            <a:endParaRPr lang="en-US" dirty="0"/>
          </a:p>
        </p:txBody>
      </p:sp>
    </p:spTree>
    <p:extLst>
      <p:ext uri="{BB962C8B-B14F-4D97-AF65-F5344CB8AC3E}">
        <p14:creationId xmlns:p14="http://schemas.microsoft.com/office/powerpoint/2010/main" val="1837596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2146-0963-DAEB-CB1C-21FB0B8923A5}"/>
              </a:ext>
            </a:extLst>
          </p:cNvPr>
          <p:cNvSpPr>
            <a:spLocks noGrp="1"/>
          </p:cNvSpPr>
          <p:nvPr>
            <p:ph type="title"/>
          </p:nvPr>
        </p:nvSpPr>
        <p:spPr/>
        <p:txBody>
          <a:bodyPr>
            <a:normAutofit/>
          </a:bodyPr>
          <a:lstStyle/>
          <a:p>
            <a:r>
              <a:rPr lang="en-US" sz="3600" dirty="0"/>
              <a:t>MAINTAINING AN UNOBSTRUCTED VIEW</a:t>
            </a:r>
          </a:p>
        </p:txBody>
      </p:sp>
      <p:sp>
        <p:nvSpPr>
          <p:cNvPr id="3" name="Content Placeholder 2">
            <a:extLst>
              <a:ext uri="{FF2B5EF4-FFF2-40B4-BE49-F238E27FC236}">
                <a16:creationId xmlns:a16="http://schemas.microsoft.com/office/drawing/2014/main" id="{51C297CE-18B3-115C-8FF6-DE9F1A0DD586}"/>
              </a:ext>
            </a:extLst>
          </p:cNvPr>
          <p:cNvSpPr txBox="1">
            <a:spLocks/>
          </p:cNvSpPr>
          <p:nvPr/>
        </p:nvSpPr>
        <p:spPr>
          <a:xfrm>
            <a:off x="838200" y="1404266"/>
            <a:ext cx="5431971" cy="44862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Verbiage has been added to the 2026-28 NFHS Softball Umpire Manual to provide guidance to umpires when it is necessary to move from the primary position during a play.</a:t>
            </a:r>
            <a:br>
              <a:rPr lang="en-US" dirty="0"/>
            </a:br>
            <a:endParaRPr lang="en-US" dirty="0"/>
          </a:p>
          <a:p>
            <a:r>
              <a:rPr lang="en-US" dirty="0"/>
              <a:t>This movement allows umpires to keep the following items in view:</a:t>
            </a:r>
          </a:p>
          <a:p>
            <a:pPr marL="739775" indent="-457200">
              <a:buSzPct val="80000"/>
              <a:buFont typeface="Courier New" panose="02070309020205020404" pitchFamily="49" charset="0"/>
              <a:buChar char="o"/>
            </a:pPr>
            <a:r>
              <a:rPr lang="en-US" dirty="0"/>
              <a:t>Defense contacting offense with the ball (tagging the runner).</a:t>
            </a:r>
          </a:p>
          <a:p>
            <a:pPr marL="739775" indent="-457200">
              <a:buSzPct val="80000"/>
              <a:buFont typeface="Courier New" panose="02070309020205020404" pitchFamily="49" charset="0"/>
              <a:buChar char="o"/>
            </a:pPr>
            <a:r>
              <a:rPr lang="en-US" dirty="0"/>
              <a:t>Defense maintaining control of the ball during the tag.</a:t>
            </a:r>
          </a:p>
          <a:p>
            <a:pPr marL="739775" indent="-457200">
              <a:buSzPct val="80000"/>
              <a:buFont typeface="Courier New" panose="02070309020205020404" pitchFamily="49" charset="0"/>
              <a:buChar char="o"/>
            </a:pPr>
            <a:r>
              <a:rPr lang="en-US" dirty="0"/>
              <a:t>Offense contacting the base.</a:t>
            </a:r>
          </a:p>
        </p:txBody>
      </p:sp>
      <p:pic>
        <p:nvPicPr>
          <p:cNvPr id="8" name="Content Placeholder 7" descr="A baseball player hitting a ball with umpire&#10;&#10;AI-generated content may be incorrect.">
            <a:extLst>
              <a:ext uri="{FF2B5EF4-FFF2-40B4-BE49-F238E27FC236}">
                <a16:creationId xmlns:a16="http://schemas.microsoft.com/office/drawing/2014/main" id="{12702383-239B-EAB0-F09E-56479E188A2C}"/>
              </a:ext>
            </a:extLst>
          </p:cNvPr>
          <p:cNvPicPr>
            <a:picLocks noGrp="1" noChangeAspect="1"/>
          </p:cNvPicPr>
          <p:nvPr>
            <p:ph idx="1"/>
          </p:nvPr>
        </p:nvPicPr>
        <p:blipFill>
          <a:blip r:embed="rId3"/>
          <a:stretch>
            <a:fillRect/>
          </a:stretch>
        </p:blipFill>
        <p:spPr>
          <a:xfrm>
            <a:off x="6969460" y="1415918"/>
            <a:ext cx="4719781" cy="4403583"/>
          </a:xfrm>
        </p:spPr>
      </p:pic>
    </p:spTree>
    <p:extLst>
      <p:ext uri="{BB962C8B-B14F-4D97-AF65-F5344CB8AC3E}">
        <p14:creationId xmlns:p14="http://schemas.microsoft.com/office/powerpoint/2010/main" val="340532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B6E7-7352-3BE1-8B87-2B99E8536FB2}"/>
              </a:ext>
            </a:extLst>
          </p:cNvPr>
          <p:cNvSpPr>
            <a:spLocks noGrp="1"/>
          </p:cNvSpPr>
          <p:nvPr>
            <p:ph type="title"/>
          </p:nvPr>
        </p:nvSpPr>
        <p:spPr/>
        <p:txBody>
          <a:bodyPr>
            <a:normAutofit/>
          </a:bodyPr>
          <a:lstStyle/>
          <a:p>
            <a:r>
              <a:rPr lang="en-US" sz="3600" dirty="0"/>
              <a:t>MAINTAINING AN UNOBSTRUCTED VIEW</a:t>
            </a:r>
          </a:p>
        </p:txBody>
      </p:sp>
      <p:pic>
        <p:nvPicPr>
          <p:cNvPr id="5" name="Content Placeholder 4" descr="A person playing baseball with a catcher&#10;&#10;AI-generated content may be incorrect.">
            <a:extLst>
              <a:ext uri="{FF2B5EF4-FFF2-40B4-BE49-F238E27FC236}">
                <a16:creationId xmlns:a16="http://schemas.microsoft.com/office/drawing/2014/main" id="{CA18682E-222D-D548-5E3D-74624A5B60A6}"/>
              </a:ext>
            </a:extLst>
          </p:cNvPr>
          <p:cNvPicPr>
            <a:picLocks noGrp="1" noChangeAspect="1"/>
          </p:cNvPicPr>
          <p:nvPr>
            <p:ph idx="1"/>
          </p:nvPr>
        </p:nvPicPr>
        <p:blipFill>
          <a:blip r:embed="rId3"/>
          <a:stretch>
            <a:fillRect/>
          </a:stretch>
        </p:blipFill>
        <p:spPr>
          <a:xfrm>
            <a:off x="6796392" y="1436554"/>
            <a:ext cx="4729018" cy="4432364"/>
          </a:xfrm>
        </p:spPr>
      </p:pic>
      <p:sp>
        <p:nvSpPr>
          <p:cNvPr id="3" name="Content Placeholder 2">
            <a:extLst>
              <a:ext uri="{FF2B5EF4-FFF2-40B4-BE49-F238E27FC236}">
                <a16:creationId xmlns:a16="http://schemas.microsoft.com/office/drawing/2014/main" id="{486011C0-E2A6-B1DC-46D3-85CF738B4BFA}"/>
              </a:ext>
            </a:extLst>
          </p:cNvPr>
          <p:cNvSpPr txBox="1">
            <a:spLocks/>
          </p:cNvSpPr>
          <p:nvPr/>
        </p:nvSpPr>
        <p:spPr>
          <a:xfrm>
            <a:off x="838200" y="1400174"/>
            <a:ext cx="5207921" cy="448627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Umpires must maintain proper distance while adjusting to keep all three interactions in view. Prior to umpires moving from their primary position, key elements of the play need to be understood. These include:</a:t>
            </a:r>
          </a:p>
          <a:p>
            <a:pPr marL="855662" indent="-457200">
              <a:buSzPct val="80000"/>
              <a:buFont typeface="Courier New" panose="02070309020205020404" pitchFamily="49" charset="0"/>
              <a:buChar char="o"/>
            </a:pPr>
            <a:r>
              <a:rPr lang="en-US" dirty="0"/>
              <a:t>Fielder positioning.</a:t>
            </a:r>
          </a:p>
          <a:p>
            <a:pPr marL="855662" indent="-457200">
              <a:buSzPct val="80000"/>
              <a:buFont typeface="Courier New" panose="02070309020205020404" pitchFamily="49" charset="0"/>
              <a:buChar char="o"/>
            </a:pPr>
            <a:r>
              <a:rPr lang="en-US" dirty="0"/>
              <a:t>Location, direction and height of the incoming throw.</a:t>
            </a:r>
          </a:p>
          <a:p>
            <a:pPr marL="855662" indent="-457200">
              <a:buSzPct val="80000"/>
              <a:buFont typeface="Courier New" panose="02070309020205020404" pitchFamily="49" charset="0"/>
              <a:buChar char="o"/>
            </a:pPr>
            <a:r>
              <a:rPr lang="en-US" dirty="0"/>
              <a:t>Runner’s path.</a:t>
            </a:r>
          </a:p>
          <a:p>
            <a:pPr marL="855662" indent="-457200">
              <a:buSzPct val="80000"/>
              <a:buFont typeface="Courier New" panose="02070309020205020404" pitchFamily="49" charset="0"/>
              <a:buChar char="o"/>
            </a:pPr>
            <a:r>
              <a:rPr lang="en-US" dirty="0"/>
              <a:t>Timing of the throw and the runner arriving near the base.</a:t>
            </a:r>
          </a:p>
        </p:txBody>
      </p:sp>
    </p:spTree>
    <p:extLst>
      <p:ext uri="{BB962C8B-B14F-4D97-AF65-F5344CB8AC3E}">
        <p14:creationId xmlns:p14="http://schemas.microsoft.com/office/powerpoint/2010/main" val="2187907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3184-900E-69DF-03E9-BFA3751159CB}"/>
              </a:ext>
            </a:extLst>
          </p:cNvPr>
          <p:cNvSpPr>
            <a:spLocks noGrp="1"/>
          </p:cNvSpPr>
          <p:nvPr>
            <p:ph type="title"/>
          </p:nvPr>
        </p:nvSpPr>
        <p:spPr/>
        <p:txBody>
          <a:bodyPr>
            <a:normAutofit/>
          </a:bodyPr>
          <a:lstStyle/>
          <a:p>
            <a:r>
              <a:rPr lang="en-US" sz="3600" dirty="0"/>
              <a:t>MAINTAINING AN UNOBSTRUCTED VIEW</a:t>
            </a:r>
          </a:p>
        </p:txBody>
      </p:sp>
      <p:sp>
        <p:nvSpPr>
          <p:cNvPr id="3" name="Content Placeholder 2">
            <a:extLst>
              <a:ext uri="{FF2B5EF4-FFF2-40B4-BE49-F238E27FC236}">
                <a16:creationId xmlns:a16="http://schemas.microsoft.com/office/drawing/2014/main" id="{A94D944E-68B8-E44A-6170-8D5AD6055C2B}"/>
              </a:ext>
            </a:extLst>
          </p:cNvPr>
          <p:cNvSpPr txBox="1">
            <a:spLocks/>
          </p:cNvSpPr>
          <p:nvPr/>
        </p:nvSpPr>
        <p:spPr>
          <a:xfrm>
            <a:off x="838200" y="1454509"/>
            <a:ext cx="4609289" cy="44862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 plays at the plate, the plate umpire should start with a primary position near the intersection of the back-left corner of the right-handed batter’s box, as shown. </a:t>
            </a:r>
          </a:p>
          <a:p>
            <a:r>
              <a:rPr lang="en-US" dirty="0"/>
              <a:t>Then the umpire should move left or right in order to maintain an unobstructed view of all the key interactions of the play.</a:t>
            </a:r>
          </a:p>
        </p:txBody>
      </p:sp>
      <p:pic>
        <p:nvPicPr>
          <p:cNvPr id="8" name="Content Placeholder 7">
            <a:extLst>
              <a:ext uri="{FF2B5EF4-FFF2-40B4-BE49-F238E27FC236}">
                <a16:creationId xmlns:a16="http://schemas.microsoft.com/office/drawing/2014/main" id="{865F7EEB-33D7-728D-4E9F-1C59A4EDE0C2}"/>
              </a:ext>
            </a:extLst>
          </p:cNvPr>
          <p:cNvPicPr>
            <a:picLocks noGrp="1" noChangeAspect="1"/>
          </p:cNvPicPr>
          <p:nvPr>
            <p:ph idx="1"/>
          </p:nvPr>
        </p:nvPicPr>
        <p:blipFill>
          <a:blip r:embed="rId3"/>
          <a:stretch>
            <a:fillRect/>
          </a:stretch>
        </p:blipFill>
        <p:spPr>
          <a:xfrm>
            <a:off x="5925321" y="1520930"/>
            <a:ext cx="5842101" cy="4419854"/>
          </a:xfrm>
        </p:spPr>
      </p:pic>
    </p:spTree>
    <p:extLst>
      <p:ext uri="{BB962C8B-B14F-4D97-AF65-F5344CB8AC3E}">
        <p14:creationId xmlns:p14="http://schemas.microsoft.com/office/powerpoint/2010/main" val="2834195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85FB-A388-AAD0-B5C8-7D1352EC8201}"/>
              </a:ext>
            </a:extLst>
          </p:cNvPr>
          <p:cNvSpPr>
            <a:spLocks noGrp="1"/>
          </p:cNvSpPr>
          <p:nvPr>
            <p:ph type="title"/>
          </p:nvPr>
        </p:nvSpPr>
        <p:spPr/>
        <p:txBody>
          <a:bodyPr>
            <a:normAutofit/>
          </a:bodyPr>
          <a:lstStyle/>
          <a:p>
            <a:r>
              <a:rPr lang="en-US" sz="3600" dirty="0"/>
              <a:t>MAINTAINING AN UNOBSTRUCTED VIEW</a:t>
            </a:r>
          </a:p>
        </p:txBody>
      </p:sp>
      <p:pic>
        <p:nvPicPr>
          <p:cNvPr id="5" name="Content Placeholder 4" descr="A person holding a baseball player&#10;&#10;AI-generated content may be incorrect.">
            <a:extLst>
              <a:ext uri="{FF2B5EF4-FFF2-40B4-BE49-F238E27FC236}">
                <a16:creationId xmlns:a16="http://schemas.microsoft.com/office/drawing/2014/main" id="{A29683B0-1951-6516-256B-51CF26AE14A6}"/>
              </a:ext>
            </a:extLst>
          </p:cNvPr>
          <p:cNvPicPr>
            <a:picLocks noGrp="1" noChangeAspect="1"/>
          </p:cNvPicPr>
          <p:nvPr>
            <p:ph idx="1"/>
          </p:nvPr>
        </p:nvPicPr>
        <p:blipFill>
          <a:blip r:embed="rId3"/>
          <a:stretch>
            <a:fillRect/>
          </a:stretch>
        </p:blipFill>
        <p:spPr>
          <a:xfrm>
            <a:off x="6586515" y="1449785"/>
            <a:ext cx="5098025" cy="4480172"/>
          </a:xfrm>
        </p:spPr>
      </p:pic>
      <p:sp>
        <p:nvSpPr>
          <p:cNvPr id="3" name="Content Placeholder 2">
            <a:extLst>
              <a:ext uri="{FF2B5EF4-FFF2-40B4-BE49-F238E27FC236}">
                <a16:creationId xmlns:a16="http://schemas.microsoft.com/office/drawing/2014/main" id="{0C72A9DE-BC31-43DA-6047-B6B1BECCD6B8}"/>
              </a:ext>
            </a:extLst>
          </p:cNvPr>
          <p:cNvSpPr txBox="1">
            <a:spLocks/>
          </p:cNvSpPr>
          <p:nvPr/>
        </p:nvSpPr>
        <p:spPr>
          <a:xfrm>
            <a:off x="902407" y="1514202"/>
            <a:ext cx="544002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 of these elements must be understood prior to umpires adjusting their positioning. </a:t>
            </a:r>
          </a:p>
          <a:p>
            <a:r>
              <a:rPr lang="en-US" dirty="0"/>
              <a:t>This is simply another example of an umpire requiring good timing in order to get calls correct.</a:t>
            </a:r>
          </a:p>
          <a:p>
            <a:r>
              <a:rPr lang="en-US" dirty="0">
                <a:solidFill>
                  <a:schemeClr val="bg2">
                    <a:lumMod val="50000"/>
                  </a:schemeClr>
                </a:solidFill>
              </a:rPr>
              <a:t>Reading the play correctly allows umpires to adjust their position in order to maintain a view of the play, instead of becoming </a:t>
            </a:r>
            <a:r>
              <a:rPr lang="en-US" dirty="0" err="1">
                <a:solidFill>
                  <a:schemeClr val="bg2">
                    <a:lumMod val="50000"/>
                  </a:schemeClr>
                </a:solidFill>
              </a:rPr>
              <a:t>straightlined</a:t>
            </a:r>
            <a:r>
              <a:rPr lang="en-US" dirty="0">
                <a:solidFill>
                  <a:schemeClr val="bg2">
                    <a:lumMod val="50000"/>
                  </a:schemeClr>
                </a:solidFill>
              </a:rPr>
              <a:t>.</a:t>
            </a:r>
          </a:p>
        </p:txBody>
      </p:sp>
    </p:spTree>
    <p:extLst>
      <p:ext uri="{BB962C8B-B14F-4D97-AF65-F5344CB8AC3E}">
        <p14:creationId xmlns:p14="http://schemas.microsoft.com/office/powerpoint/2010/main" val="3963821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6217920" y="1932048"/>
            <a:ext cx="5116469" cy="2111332"/>
          </a:xfrm>
        </p:spPr>
        <p:txBody>
          <a:bodyPr>
            <a:normAutofit/>
          </a:bodyPr>
          <a:lstStyle/>
          <a:p>
            <a:pPr algn="ctr">
              <a:defRPr/>
            </a:pPr>
            <a:r>
              <a:rPr lang="en-US" sz="4000" dirty="0"/>
              <a:t>NFHS OFFICIALS EDUCATION </a:t>
            </a:r>
          </a:p>
        </p:txBody>
      </p:sp>
      <p:pic>
        <p:nvPicPr>
          <p:cNvPr id="2" name="Picture 1">
            <a:extLst>
              <a:ext uri="{FF2B5EF4-FFF2-40B4-BE49-F238E27FC236}">
                <a16:creationId xmlns:a16="http://schemas.microsoft.com/office/drawing/2014/main" id="{458F1941-D062-3EF2-FC3B-149FED7C3F11}"/>
              </a:ext>
            </a:extLst>
          </p:cNvPr>
          <p:cNvPicPr>
            <a:picLocks noChangeAspect="1"/>
          </p:cNvPicPr>
          <p:nvPr/>
        </p:nvPicPr>
        <p:blipFill>
          <a:blip r:embed="rId3"/>
          <a:srcRect/>
          <a:stretch/>
        </p:blipFill>
        <p:spPr>
          <a:xfrm>
            <a:off x="121919" y="156755"/>
            <a:ext cx="5974081" cy="5930536"/>
          </a:xfrm>
          <a:prstGeom prst="rect">
            <a:avLst/>
          </a:prstGeom>
          <a:ln>
            <a:noFill/>
          </a:ln>
          <a:effectLst>
            <a:softEdge rad="112500"/>
          </a:effectLst>
        </p:spPr>
      </p:pic>
    </p:spTree>
    <p:extLst>
      <p:ext uri="{BB962C8B-B14F-4D97-AF65-F5344CB8AC3E}">
        <p14:creationId xmlns:p14="http://schemas.microsoft.com/office/powerpoint/2010/main" val="1570163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838200" y="365125"/>
            <a:ext cx="8491151" cy="1325563"/>
          </a:xfrm>
        </p:spPr>
        <p:txBody>
          <a:bodyPr/>
          <a:lstStyle/>
          <a:p>
            <a:r>
              <a:rPr lang="en-US" dirty="0">
                <a:sym typeface="Inter SemiBold"/>
              </a:rPr>
              <a:t>All Things Officiating </a:t>
            </a:r>
            <a:br>
              <a:rPr lang="en-US" dirty="0">
                <a:sym typeface="Inter SemiBold"/>
              </a:rPr>
            </a:br>
            <a:r>
              <a:rPr lang="en-US" dirty="0">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a:xfrm>
            <a:off x="838200" y="1825625"/>
            <a:ext cx="10515600" cy="4351338"/>
          </a:xfrm>
        </p:spPr>
        <p:txBody>
          <a:bodyPr/>
          <a:lstStyle/>
          <a:p>
            <a:r>
              <a:rPr lang="en-US" dirty="0">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086253" y="4539875"/>
            <a:ext cx="251967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E90FD6B-9F66-4DA3-48A6-97996F5EAF0A}"/>
              </a:ext>
            </a:extLst>
          </p:cNvPr>
          <p:cNvPicPr>
            <a:picLocks noChangeAspect="1"/>
          </p:cNvPicPr>
          <p:nvPr/>
        </p:nvPicPr>
        <p:blipFill>
          <a:blip r:embed="rId3"/>
          <a:stretch>
            <a:fillRect/>
          </a:stretch>
        </p:blipFill>
        <p:spPr>
          <a:xfrm>
            <a:off x="320949" y="430036"/>
            <a:ext cx="8314379" cy="5670134"/>
          </a:xfrm>
          <a:prstGeom prst="rect">
            <a:avLst/>
          </a:prstGeom>
        </p:spPr>
      </p:pic>
      <p:pic>
        <p:nvPicPr>
          <p:cNvPr id="4" name="Google Shape;161;p28" descr="A close up of a sign&#10;&#10;Description automatically generated">
            <a:extLst>
              <a:ext uri="{FF2B5EF4-FFF2-40B4-BE49-F238E27FC236}">
                <a16:creationId xmlns:a16="http://schemas.microsoft.com/office/drawing/2014/main" id="{B301CE18-E853-21BB-B63F-1E29418D2C19}"/>
              </a:ext>
            </a:extLst>
          </p:cNvPr>
          <p:cNvPicPr preferRelativeResize="0"/>
          <p:nvPr/>
        </p:nvPicPr>
        <p:blipFill rotWithShape="1">
          <a:blip r:embed="rId4">
            <a:alphaModFix/>
          </a:blip>
          <a:srcRect l="1066" t="4841" r="1047" b="5003"/>
          <a:stretch/>
        </p:blipFill>
        <p:spPr>
          <a:xfrm>
            <a:off x="8856499" y="430036"/>
            <a:ext cx="2763677" cy="986375"/>
          </a:xfrm>
          <a:prstGeom prst="rect">
            <a:avLst/>
          </a:prstGeom>
          <a:noFill/>
          <a:ln>
            <a:noFill/>
          </a:ln>
        </p:spPr>
      </p:pic>
      <p:sp>
        <p:nvSpPr>
          <p:cNvPr id="5" name="Content Placeholder 6">
            <a:extLst>
              <a:ext uri="{FF2B5EF4-FFF2-40B4-BE49-F238E27FC236}">
                <a16:creationId xmlns:a16="http://schemas.microsoft.com/office/drawing/2014/main" id="{43AD6B83-B46C-4E95-6598-CC66784C95DC}"/>
              </a:ext>
            </a:extLst>
          </p:cNvPr>
          <p:cNvSpPr txBox="1">
            <a:spLocks/>
          </p:cNvSpPr>
          <p:nvPr/>
        </p:nvSpPr>
        <p:spPr>
          <a:xfrm>
            <a:off x="8938109" y="2052855"/>
            <a:ext cx="2815867" cy="4081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A1F45"/>
              </a:buClr>
            </a:pPr>
            <a:r>
              <a:rPr lang="en-US" dirty="0">
                <a:solidFill>
                  <a:schemeClr val="bg1">
                    <a:lumMod val="50000"/>
                  </a:schemeClr>
                </a:solidFill>
              </a:rPr>
              <a:t>Improved Exam Center</a:t>
            </a:r>
          </a:p>
        </p:txBody>
      </p:sp>
    </p:spTree>
    <p:extLst>
      <p:ext uri="{BB962C8B-B14F-4D97-AF65-F5344CB8AC3E}">
        <p14:creationId xmlns:p14="http://schemas.microsoft.com/office/powerpoint/2010/main" val="3067889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a:extLst>
              <a:ext uri="{FF2B5EF4-FFF2-40B4-BE49-F238E27FC236}">
                <a16:creationId xmlns:a16="http://schemas.microsoft.com/office/drawing/2014/main" id="{DCE886AC-B90D-3D98-C20B-77D838F7A5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3">
            <a:extLst>
              <a:ext uri="{FF2B5EF4-FFF2-40B4-BE49-F238E27FC236}">
                <a16:creationId xmlns:a16="http://schemas.microsoft.com/office/drawing/2014/main" id="{FEAEF941-BA70-93C5-8814-D527DDF4CDC9}"/>
              </a:ext>
            </a:extLst>
          </p:cNvPr>
          <p:cNvSpPr txBox="1">
            <a:spLocks/>
          </p:cNvSpPr>
          <p:nvPr/>
        </p:nvSpPr>
        <p:spPr>
          <a:xfrm>
            <a:off x="10199688" y="6378321"/>
            <a:ext cx="1992312" cy="2952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dirty="0"/>
              <a:t>www.nfhs.org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a:xfrm>
            <a:off x="838200" y="365125"/>
            <a:ext cx="8491151" cy="1325563"/>
          </a:xfrm>
        </p:spPr>
        <p:txBody>
          <a:bodyPr/>
          <a:lstStyle/>
          <a:p>
            <a:r>
              <a:rPr lang="en-US" dirty="0"/>
              <a:t>National Federation of State </a:t>
            </a:r>
            <a:br>
              <a:rPr lang="en-US" dirty="0"/>
            </a:br>
            <a:r>
              <a:rPr lang="en-US" dirty="0"/>
              <a:t>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a:xfrm>
            <a:off x="838200" y="1825625"/>
            <a:ext cx="10515600" cy="4351338"/>
          </a:xfrm>
        </p:spPr>
        <p:txBody>
          <a:bodyPr>
            <a:normAutofit/>
          </a:bodyPr>
          <a:lstStyle/>
          <a:p>
            <a:r>
              <a:rPr lang="en-US" altLang="en-US" dirty="0"/>
              <a:t>NFHS (located in Indianapolis, IN – Est. 1920):</a:t>
            </a:r>
          </a:p>
          <a:p>
            <a:pPr lvl="1">
              <a:buSzPct val="80000"/>
              <a:buFont typeface="Courier New" panose="02070309020205020404" pitchFamily="49" charset="0"/>
              <a:buChar char="o"/>
            </a:pPr>
            <a:r>
              <a:rPr lang="en-US" altLang="en-US" dirty="0"/>
              <a:t>National leader and advocate for high school </a:t>
            </a:r>
            <a:br>
              <a:rPr lang="en-US" altLang="en-US" dirty="0"/>
            </a:br>
            <a:r>
              <a:rPr lang="en-US" altLang="en-US" dirty="0"/>
              <a:t>athletics and performing arts programs.</a:t>
            </a:r>
          </a:p>
          <a:p>
            <a:pPr lvl="1">
              <a:buSzPct val="80000"/>
              <a:buFont typeface="Courier New" panose="02070309020205020404" pitchFamily="49" charset="0"/>
              <a:buChar char="o"/>
            </a:pPr>
            <a:r>
              <a:rPr lang="en-US" altLang="en-US" dirty="0"/>
              <a:t>Serves 51 state associations, 19,800 high </a:t>
            </a:r>
            <a:br>
              <a:rPr lang="en-US" altLang="en-US" dirty="0"/>
            </a:br>
            <a:r>
              <a:rPr lang="en-US" altLang="en-US" dirty="0"/>
              <a:t>schools and 12 million student participants.</a:t>
            </a:r>
          </a:p>
          <a:p>
            <a:pPr lvl="1">
              <a:buSzPct val="80000"/>
              <a:buFont typeface="Courier New" panose="02070309020205020404" pitchFamily="49" charset="0"/>
              <a:buChar char="o"/>
            </a:pPr>
            <a:r>
              <a:rPr lang="en-US" altLang="en-US" dirty="0"/>
              <a:t>Writes playing rules for 18 high school </a:t>
            </a:r>
            <a:br>
              <a:rPr lang="en-US" altLang="en-US" dirty="0"/>
            </a:br>
            <a:r>
              <a:rPr lang="en-US" altLang="en-US" dirty="0"/>
              <a:t>sports for boys and girls.</a:t>
            </a:r>
          </a:p>
          <a:p>
            <a:pPr lvl="1">
              <a:buSzPct val="80000"/>
              <a:buFont typeface="Courier New" panose="02070309020205020404" pitchFamily="49" charset="0"/>
              <a:buChar char="o"/>
            </a:pPr>
            <a:r>
              <a:rPr lang="en-US" altLang="en-US" dirty="0"/>
              <a:t>Offers online education courses for high </a:t>
            </a:r>
            <a:br>
              <a:rPr lang="en-US" altLang="en-US" dirty="0"/>
            </a:br>
            <a:r>
              <a:rPr lang="en-US" altLang="en-US" dirty="0"/>
              <a:t>school coaches, officials, parents, students and others.</a:t>
            </a:r>
          </a:p>
          <a:p>
            <a:pPr lvl="1">
              <a:buSzPct val="80000"/>
              <a:buFont typeface="Courier New" panose="02070309020205020404" pitchFamily="49" charset="0"/>
              <a:buChar char="o"/>
            </a:pPr>
            <a:r>
              <a:rPr lang="en-US" altLang="en-US" dirty="0"/>
              <a:t>Ensures that students have opportunity to enjoy healthy participation, achievement and good sportsmanship in education-based activities.</a:t>
            </a:r>
          </a:p>
        </p:txBody>
      </p:sp>
      <p:pic>
        <p:nvPicPr>
          <p:cNvPr id="8" name="Picture 7" descr="A map of the united states&#10;&#10;Description automatically generated">
            <a:extLst>
              <a:ext uri="{FF2B5EF4-FFF2-40B4-BE49-F238E27FC236}">
                <a16:creationId xmlns:a16="http://schemas.microsoft.com/office/drawing/2014/main" id="{03BABACF-FEAD-9FCC-5C46-1FA3FA72C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778" y="2386725"/>
            <a:ext cx="4366911" cy="2185275"/>
          </a:xfrm>
          <a:prstGeom prst="rect">
            <a:avLst/>
          </a:prstGeom>
        </p:spPr>
      </p:pic>
    </p:spTree>
    <p:extLst>
      <p:ext uri="{BB962C8B-B14F-4D97-AF65-F5344CB8AC3E}">
        <p14:creationId xmlns:p14="http://schemas.microsoft.com/office/powerpoint/2010/main" val="2158384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6207760" y="1939462"/>
            <a:ext cx="4923429" cy="2111332"/>
          </a:xfrm>
        </p:spPr>
        <p:txBody>
          <a:bodyPr>
            <a:normAutofit/>
          </a:bodyPr>
          <a:lstStyle/>
          <a:p>
            <a:pPr algn="ctr">
              <a:defRPr/>
            </a:pPr>
            <a:r>
              <a:rPr lang="en-US" dirty="0"/>
              <a:t> </a:t>
            </a:r>
            <a:r>
              <a:rPr lang="en-US" sz="4400" dirty="0"/>
              <a:t>NFHS LEARNING CENTER</a:t>
            </a:r>
          </a:p>
        </p:txBody>
      </p:sp>
      <p:pic>
        <p:nvPicPr>
          <p:cNvPr id="3" name="Picture 2">
            <a:extLst>
              <a:ext uri="{FF2B5EF4-FFF2-40B4-BE49-F238E27FC236}">
                <a16:creationId xmlns:a16="http://schemas.microsoft.com/office/drawing/2014/main" id="{2332BB21-3259-EC13-B416-D723BD85EA4D}"/>
              </a:ext>
            </a:extLst>
          </p:cNvPr>
          <p:cNvPicPr>
            <a:picLocks noChangeAspect="1"/>
          </p:cNvPicPr>
          <p:nvPr/>
        </p:nvPicPr>
        <p:blipFill>
          <a:blip r:embed="rId3"/>
          <a:srcRect/>
          <a:stretch/>
        </p:blipFill>
        <p:spPr>
          <a:xfrm>
            <a:off x="243723" y="0"/>
            <a:ext cx="4578223" cy="6207761"/>
          </a:xfrm>
          <a:prstGeom prst="rect">
            <a:avLst/>
          </a:prstGeom>
          <a:ln>
            <a:noFill/>
          </a:ln>
          <a:effectLst>
            <a:softEdge rad="112500"/>
          </a:effectLst>
        </p:spPr>
      </p:pic>
    </p:spTree>
    <p:extLst>
      <p:ext uri="{BB962C8B-B14F-4D97-AF65-F5344CB8AC3E}">
        <p14:creationId xmlns:p14="http://schemas.microsoft.com/office/powerpoint/2010/main" val="2941390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white text&#10;&#10;AI-generated content may be incorrect.">
            <a:extLst>
              <a:ext uri="{FF2B5EF4-FFF2-40B4-BE49-F238E27FC236}">
                <a16:creationId xmlns:a16="http://schemas.microsoft.com/office/drawing/2014/main" id="{D84ED0A1-D249-CB52-123F-5D5B19F19545}"/>
              </a:ext>
            </a:extLst>
          </p:cNvPr>
          <p:cNvPicPr>
            <a:picLocks noChangeAspect="1"/>
          </p:cNvPicPr>
          <p:nvPr/>
        </p:nvPicPr>
        <p:blipFill>
          <a:blip r:embed="rId3"/>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r>
              <a:rPr lang="en-US" dirty="0"/>
              <a:t>Over 21 Million Courses Delivered!</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p:txBody>
          <a:bodyPr>
            <a:normAutofit fontScale="62500" lnSpcReduction="20000"/>
          </a:bodyPr>
          <a:lstStyle/>
          <a:p>
            <a:r>
              <a:rPr lang="en-US" dirty="0"/>
              <a:t>Concussion in Sports – 8.4M+</a:t>
            </a:r>
          </a:p>
          <a:p>
            <a:r>
              <a:rPr lang="en-US" dirty="0"/>
              <a:t>Heat Illness Prevention – 3M+</a:t>
            </a:r>
          </a:p>
          <a:p>
            <a:r>
              <a:rPr lang="en-US" dirty="0"/>
              <a:t>Sudden Cardiac Arrest – 3.3M+</a:t>
            </a:r>
          </a:p>
          <a:p>
            <a:r>
              <a:rPr lang="en-US" dirty="0"/>
              <a:t>Concussion for Students – 1.8M+</a:t>
            </a:r>
          </a:p>
          <a:p>
            <a:r>
              <a:rPr lang="en-US" dirty="0"/>
              <a:t>The Collapsed Student (2020) – 89,550+</a:t>
            </a:r>
          </a:p>
          <a:p>
            <a:r>
              <a:rPr lang="en-US" dirty="0"/>
              <a:t>CPR &amp; AED Training (2023) – 28,500+</a:t>
            </a:r>
          </a:p>
          <a:p>
            <a:r>
              <a:rPr lang="en-US" dirty="0"/>
              <a:t>Sportsmanship – 1.3M+</a:t>
            </a:r>
          </a:p>
          <a:p>
            <a:r>
              <a:rPr lang="en-US" dirty="0"/>
              <a:t>Fundamentals of Coaching – 1,000,000+</a:t>
            </a:r>
          </a:p>
          <a:p>
            <a:r>
              <a:rPr lang="en-US" dirty="0"/>
              <a:t>First Aid, Health and Safety – 470,000+</a:t>
            </a:r>
          </a:p>
          <a:p>
            <a:r>
              <a:rPr lang="en-US" dirty="0"/>
              <a:t>Bullying, Hazing and Inappropriate Behaviors – 561,000+</a:t>
            </a:r>
          </a:p>
          <a:p>
            <a:r>
              <a:rPr lang="en-US" dirty="0"/>
              <a:t>Student Mental Health and Suicide Prevention – 376,000+</a:t>
            </a:r>
          </a:p>
          <a:p>
            <a:r>
              <a:rPr lang="en-US" dirty="0"/>
              <a:t>Protecting Students from Abuse – 400,000+</a:t>
            </a:r>
          </a:p>
          <a:p>
            <a:r>
              <a:rPr lang="en-US" dirty="0"/>
              <a:t>Implicit Bias (2021)  – 145,000+</a:t>
            </a:r>
          </a:p>
          <a:p>
            <a:endParaRPr lang="en-US" dirty="0"/>
          </a:p>
        </p:txBody>
      </p:sp>
      <p:pic>
        <p:nvPicPr>
          <p:cNvPr id="14" name="Picture 13" descr="A logo with text on it&#10;&#10;Description automatically generated">
            <a:extLst>
              <a:ext uri="{FF2B5EF4-FFF2-40B4-BE49-F238E27FC236}">
                <a16:creationId xmlns:a16="http://schemas.microsoft.com/office/drawing/2014/main" id="{684408C0-BF36-7EF3-E08F-8D80DBA23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481" y="544605"/>
            <a:ext cx="2321397" cy="966602"/>
          </a:xfrm>
          <a:prstGeom prst="rect">
            <a:avLst/>
          </a:prstGeom>
        </p:spPr>
      </p:pic>
      <p:pic>
        <p:nvPicPr>
          <p:cNvPr id="5" name="Picture 4" descr="A computer with a website on the screen&#10;&#10;Description automatically generated">
            <a:extLst>
              <a:ext uri="{FF2B5EF4-FFF2-40B4-BE49-F238E27FC236}">
                <a16:creationId xmlns:a16="http://schemas.microsoft.com/office/drawing/2014/main" id="{7937C557-212C-BF50-EA55-B811FE322AB8}"/>
              </a:ext>
            </a:extLst>
          </p:cNvPr>
          <p:cNvPicPr>
            <a:picLocks noChangeAspect="1"/>
          </p:cNvPicPr>
          <p:nvPr/>
        </p:nvPicPr>
        <p:blipFill>
          <a:blip r:embed="rId4"/>
          <a:stretch>
            <a:fillRect/>
          </a:stretch>
        </p:blipFill>
        <p:spPr>
          <a:xfrm>
            <a:off x="6468614" y="1825625"/>
            <a:ext cx="5908513" cy="3809041"/>
          </a:xfrm>
          <a:prstGeom prst="rect">
            <a:avLst/>
          </a:prstGeom>
        </p:spPr>
      </p:pic>
    </p:spTree>
    <p:extLst>
      <p:ext uri="{BB962C8B-B14F-4D97-AF65-F5344CB8AC3E}">
        <p14:creationId xmlns:p14="http://schemas.microsoft.com/office/powerpoint/2010/main" val="276606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762001" y="642218"/>
            <a:ext cx="6095999" cy="1466447"/>
          </a:xfrm>
          <a:prstGeom prst="rect">
            <a:avLst/>
          </a:prstGeom>
          <a:solidFill>
            <a:srgbClr val="FFFFFF">
              <a:alpha val="80000"/>
            </a:srgbClr>
          </a:solidFill>
          <a:ln w="19050"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7" name="Text Box 10"/>
          <p:cNvSpPr txBox="1">
            <a:spLocks noChangeArrowheads="1"/>
          </p:cNvSpPr>
          <p:nvPr/>
        </p:nvSpPr>
        <p:spPr bwMode="auto">
          <a:xfrm>
            <a:off x="929953" y="762000"/>
            <a:ext cx="2727648"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nSpc>
                <a:spcPct val="85000"/>
              </a:lnSpc>
            </a:pPr>
            <a:r>
              <a:rPr lang="en-US" sz="4200" b="1" kern="1400" dirty="0">
                <a:solidFill>
                  <a:srgbClr val="0D2C6C"/>
                </a:solidFill>
                <a:latin typeface="+mj-lt"/>
              </a:rPr>
              <a:t>Coaching Softball</a:t>
            </a:r>
          </a:p>
        </p:txBody>
      </p:sp>
      <p:sp>
        <p:nvSpPr>
          <p:cNvPr id="11" name="Text Box 13"/>
          <p:cNvSpPr txBox="1">
            <a:spLocks noChangeArrowheads="1"/>
          </p:cNvSpPr>
          <p:nvPr/>
        </p:nvSpPr>
        <p:spPr bwMode="auto">
          <a:xfrm>
            <a:off x="251861" y="2743200"/>
            <a:ext cx="10119047" cy="796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9350">
              <a:lnSpc>
                <a:spcPts val="2920"/>
              </a:lnSpc>
              <a:spcAft>
                <a:spcPts val="300"/>
              </a:spcAft>
              <a:buFont typeface="Wingdings" panose="05000000000000000000" pitchFamily="2" charset="2"/>
              <a:buChar char="§"/>
              <a:tabLst>
                <a:tab pos="1427163" algn="l"/>
              </a:tabLst>
            </a:pPr>
            <a:r>
              <a:rPr lang="en-US" altLang="en-US" sz="2800" kern="1400" dirty="0">
                <a:solidFill>
                  <a:srgbClr val="132554"/>
                </a:solidFill>
                <a:latin typeface="+mj-lt"/>
              </a:rPr>
              <a:t>  </a:t>
            </a:r>
            <a:r>
              <a:rPr lang="en-US" altLang="en-US" sz="2800" kern="1400" dirty="0">
                <a:solidFill>
                  <a:srgbClr val="132554"/>
                </a:solidFill>
                <a:latin typeface="+mj-lt"/>
                <a:cs typeface="Arial" pitchFamily="34" charset="0"/>
              </a:rPr>
              <a:t>Identify stages of the throwing motion and recognize the</a:t>
            </a:r>
            <a:br>
              <a:rPr lang="en-US" altLang="en-US" sz="2800" kern="1400" dirty="0">
                <a:solidFill>
                  <a:srgbClr val="132554"/>
                </a:solidFill>
                <a:latin typeface="+mj-lt"/>
                <a:cs typeface="Arial" pitchFamily="34" charset="0"/>
              </a:rPr>
            </a:br>
            <a:r>
              <a:rPr lang="en-US" altLang="en-US" sz="2800" kern="1400" dirty="0">
                <a:solidFill>
                  <a:srgbClr val="132554"/>
                </a:solidFill>
                <a:latin typeface="+mj-lt"/>
                <a:cs typeface="Arial" pitchFamily="34" charset="0"/>
              </a:rPr>
              <a:t>    proper receiving body position</a:t>
            </a:r>
          </a:p>
        </p:txBody>
      </p:sp>
      <p:sp>
        <p:nvSpPr>
          <p:cNvPr id="13" name="Text Box 15"/>
          <p:cNvSpPr txBox="1">
            <a:spLocks noChangeArrowheads="1"/>
          </p:cNvSpPr>
          <p:nvPr/>
        </p:nvSpPr>
        <p:spPr bwMode="auto">
          <a:xfrm>
            <a:off x="6998" y="6260115"/>
            <a:ext cx="12224525" cy="566018"/>
          </a:xfrm>
          <a:prstGeom prst="rect">
            <a:avLst/>
          </a:prstGeom>
          <a:solidFill>
            <a:srgbClr val="0D2C6C"/>
          </a:solidFill>
          <a:ln w="19050" algn="in">
            <a:noFill/>
            <a:miter lim="800000"/>
            <a:headEnd/>
            <a:tailEnd/>
          </a:ln>
          <a:effectLst/>
        </p:spPr>
        <p:txBody>
          <a:bodyPr vert="horz" wrap="square" lIns="36576" tIns="54864" rIns="1920240" bIns="36576" numCol="1" anchor="t" anchorCtr="0" compatLnSpc="1">
            <a:prstTxWarp prst="textNoShape">
              <a:avLst/>
            </a:prstTxWarp>
          </a:bodyPr>
          <a:lstStyle/>
          <a:p>
            <a:pPr algn="ctr" fontAlgn="base">
              <a:lnSpc>
                <a:spcPct val="150000"/>
              </a:lnSpc>
              <a:spcBef>
                <a:spcPct val="0"/>
              </a:spcBef>
              <a:spcAft>
                <a:spcPct val="0"/>
              </a:spcAft>
            </a:pPr>
            <a:r>
              <a:rPr lang="en-US" altLang="en-US" sz="2000" dirty="0">
                <a:solidFill>
                  <a:schemeClr val="bg1"/>
                </a:solidFill>
                <a:latin typeface="+mj-lt"/>
                <a:cs typeface="Arial" pitchFamily="34" charset="0"/>
              </a:rPr>
              <a:t>Available at     </a:t>
            </a:r>
            <a:r>
              <a:rPr lang="en-US" altLang="en-US" sz="2000" b="1" dirty="0">
                <a:solidFill>
                  <a:schemeClr val="bg1"/>
                </a:solidFill>
                <a:latin typeface="+mj-lt"/>
                <a:cs typeface="Arial" pitchFamily="34" charset="0"/>
              </a:rPr>
              <a:t> </a:t>
            </a:r>
            <a:endParaRPr lang="en-US" altLang="en-US" sz="2400" dirty="0">
              <a:solidFill>
                <a:schemeClr val="bg1"/>
              </a:solidFill>
              <a:latin typeface="+mj-lt"/>
              <a:cs typeface="Arial" pitchFamily="34" charset="0"/>
            </a:endParaRPr>
          </a:p>
        </p:txBody>
      </p:sp>
      <p:sp>
        <p:nvSpPr>
          <p:cNvPr id="14" name="Rectangle 7">
            <a:extLst>
              <a:ext uri="{FF2B5EF4-FFF2-40B4-BE49-F238E27FC236}">
                <a16:creationId xmlns:a16="http://schemas.microsoft.com/office/drawing/2014/main" id="{EA1646F0-4967-4ECC-A7F7-D494591172B2}"/>
              </a:ext>
            </a:extLst>
          </p:cNvPr>
          <p:cNvSpPr>
            <a:spLocks noChangeArrowheads="1"/>
          </p:cNvSpPr>
          <p:nvPr/>
        </p:nvSpPr>
        <p:spPr bwMode="auto">
          <a:xfrm>
            <a:off x="0" y="642218"/>
            <a:ext cx="762000" cy="1466447"/>
          </a:xfrm>
          <a:prstGeom prst="rect">
            <a:avLst/>
          </a:prstGeom>
          <a:solidFill>
            <a:srgbClr val="0D2C6C"/>
          </a:solidFill>
          <a:ln w="19050"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a:extLst>
              <a:ext uri="{FF2B5EF4-FFF2-40B4-BE49-F238E27FC236}">
                <a16:creationId xmlns:a16="http://schemas.microsoft.com/office/drawing/2014/main" id="{FD35B021-AE70-3243-AA6A-F663A1192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4518" y="614597"/>
            <a:ext cx="1432824" cy="1432824"/>
          </a:xfrm>
          <a:prstGeom prst="rect">
            <a:avLst/>
          </a:prstGeom>
        </p:spPr>
      </p:pic>
      <p:sp>
        <p:nvSpPr>
          <p:cNvPr id="9" name="Rectangle 8">
            <a:extLst>
              <a:ext uri="{FF2B5EF4-FFF2-40B4-BE49-F238E27FC236}">
                <a16:creationId xmlns:a16="http://schemas.microsoft.com/office/drawing/2014/main" id="{B040E0F5-D443-1349-95D6-D6530287CB63}"/>
              </a:ext>
            </a:extLst>
          </p:cNvPr>
          <p:cNvSpPr/>
          <p:nvPr/>
        </p:nvSpPr>
        <p:spPr>
          <a:xfrm>
            <a:off x="10828108" y="2209238"/>
            <a:ext cx="1371600" cy="579318"/>
          </a:xfrm>
          <a:prstGeom prst="rect">
            <a:avLst/>
          </a:prstGeom>
          <a:solidFill>
            <a:srgbClr val="EE1744"/>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tlCol="0" anchor="ctr"/>
          <a:lstStyle/>
          <a:p>
            <a:pPr algn="ctr">
              <a:lnSpc>
                <a:spcPts val="2820"/>
              </a:lnSpc>
            </a:pPr>
            <a:endParaRPr lang="en-US" sz="3000" dirty="0"/>
          </a:p>
        </p:txBody>
      </p:sp>
      <p:pic>
        <p:nvPicPr>
          <p:cNvPr id="26" name="Picture 25" descr="Text&#10;&#10;Description automatically generated with medium confidence">
            <a:extLst>
              <a:ext uri="{FF2B5EF4-FFF2-40B4-BE49-F238E27FC236}">
                <a16:creationId xmlns:a16="http://schemas.microsoft.com/office/drawing/2014/main" id="{EEA85CD9-12DE-464F-849F-F5D8A67A007C}"/>
              </a:ext>
            </a:extLst>
          </p:cNvPr>
          <p:cNvPicPr>
            <a:picLocks noChangeAspect="1"/>
          </p:cNvPicPr>
          <p:nvPr/>
        </p:nvPicPr>
        <p:blipFill rotWithShape="1">
          <a:blip r:embed="rId4">
            <a:extLst>
              <a:ext uri="{28A0092B-C50C-407E-A947-70E740481C1C}">
                <a14:useLocalDpi xmlns:a14="http://schemas.microsoft.com/office/drawing/2010/main" val="0"/>
              </a:ext>
            </a:extLst>
          </a:blip>
          <a:srcRect t="39662" b="36661"/>
          <a:stretch/>
        </p:blipFill>
        <p:spPr>
          <a:xfrm>
            <a:off x="5673528" y="6369251"/>
            <a:ext cx="3089472" cy="411480"/>
          </a:xfrm>
          <a:prstGeom prst="rect">
            <a:avLst/>
          </a:prstGeom>
        </p:spPr>
      </p:pic>
      <p:cxnSp>
        <p:nvCxnSpPr>
          <p:cNvPr id="19" name="Straight Connector 18">
            <a:extLst>
              <a:ext uri="{FF2B5EF4-FFF2-40B4-BE49-F238E27FC236}">
                <a16:creationId xmlns:a16="http://schemas.microsoft.com/office/drawing/2014/main" id="{69C05829-262E-064F-9F0B-B1FD8CC3EFDF}"/>
              </a:ext>
            </a:extLst>
          </p:cNvPr>
          <p:cNvCxnSpPr>
            <a:cxnSpLocks/>
          </p:cNvCxnSpPr>
          <p:nvPr/>
        </p:nvCxnSpPr>
        <p:spPr>
          <a:xfrm>
            <a:off x="3733800" y="757945"/>
            <a:ext cx="0" cy="1214438"/>
          </a:xfrm>
          <a:prstGeom prst="line">
            <a:avLst/>
          </a:prstGeom>
          <a:ln>
            <a:solidFill>
              <a:srgbClr val="0D2C6C"/>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6AA8F07-BEA9-AC48-B360-0A9C12CE32EE}"/>
              </a:ext>
            </a:extLst>
          </p:cNvPr>
          <p:cNvSpPr txBox="1"/>
          <p:nvPr/>
        </p:nvSpPr>
        <p:spPr>
          <a:xfrm>
            <a:off x="10904308" y="2332305"/>
            <a:ext cx="1219200" cy="431528"/>
          </a:xfrm>
          <a:prstGeom prst="rect">
            <a:avLst/>
          </a:prstGeom>
          <a:noFill/>
        </p:spPr>
        <p:txBody>
          <a:bodyPr wrap="square" rtlCol="0">
            <a:spAutoFit/>
          </a:bodyPr>
          <a:lstStyle/>
          <a:p>
            <a:pPr>
              <a:lnSpc>
                <a:spcPts val="2380"/>
              </a:lnSpc>
            </a:pPr>
            <a:r>
              <a:rPr lang="en-US" sz="3200" b="1" dirty="0">
                <a:solidFill>
                  <a:schemeClr val="bg1"/>
                </a:solidFill>
              </a:rPr>
              <a:t>$50</a:t>
            </a:r>
          </a:p>
        </p:txBody>
      </p:sp>
      <p:pic>
        <p:nvPicPr>
          <p:cNvPr id="5" name="Picture 3">
            <a:extLst>
              <a:ext uri="{FF2B5EF4-FFF2-40B4-BE49-F238E27FC236}">
                <a16:creationId xmlns:a16="http://schemas.microsoft.com/office/drawing/2014/main" id="{C99FC78F-5A8A-F457-8046-8C80A2109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364259" y="843348"/>
            <a:ext cx="966788" cy="966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2" name="Text Box 13">
            <a:extLst>
              <a:ext uri="{FF2B5EF4-FFF2-40B4-BE49-F238E27FC236}">
                <a16:creationId xmlns:a16="http://schemas.microsoft.com/office/drawing/2014/main" id="{FC482AA4-9BB7-E35A-7D9C-4E5065B83AC3}"/>
              </a:ext>
            </a:extLst>
          </p:cNvPr>
          <p:cNvSpPr txBox="1">
            <a:spLocks noChangeArrowheads="1"/>
          </p:cNvSpPr>
          <p:nvPr/>
        </p:nvSpPr>
        <p:spPr bwMode="auto">
          <a:xfrm>
            <a:off x="251861" y="3564876"/>
            <a:ext cx="11688278"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482725" indent="-333375">
              <a:lnSpc>
                <a:spcPts val="2920"/>
              </a:lnSpc>
              <a:spcAft>
                <a:spcPts val="300"/>
              </a:spcAft>
              <a:buFont typeface="Wingdings" panose="05000000000000000000" pitchFamily="2" charset="2"/>
              <a:buChar char="§"/>
              <a:tabLst>
                <a:tab pos="1773238" algn="l"/>
              </a:tabLst>
            </a:pPr>
            <a:r>
              <a:rPr lang="en-US" altLang="en-US" sz="2800" kern="1400" dirty="0">
                <a:solidFill>
                  <a:srgbClr val="132554"/>
                </a:solidFill>
                <a:latin typeface="+mj-lt"/>
                <a:cs typeface="Arial" pitchFamily="34" charset="0"/>
              </a:rPr>
              <a:t>Understand the mechanics of hitting, baserunning, leads and sliding</a:t>
            </a:r>
          </a:p>
        </p:txBody>
      </p:sp>
      <p:sp>
        <p:nvSpPr>
          <p:cNvPr id="15" name="Text Box 13">
            <a:extLst>
              <a:ext uri="{FF2B5EF4-FFF2-40B4-BE49-F238E27FC236}">
                <a16:creationId xmlns:a16="http://schemas.microsoft.com/office/drawing/2014/main" id="{90081F8F-A9DA-5C3C-7309-975FE2C1F08B}"/>
              </a:ext>
            </a:extLst>
          </p:cNvPr>
          <p:cNvSpPr txBox="1">
            <a:spLocks noChangeArrowheads="1"/>
          </p:cNvSpPr>
          <p:nvPr/>
        </p:nvSpPr>
        <p:spPr bwMode="auto">
          <a:xfrm>
            <a:off x="251861" y="4129332"/>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9350">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  Identify key elements of the swing including phases and positions</a:t>
            </a:r>
            <a:br>
              <a:rPr lang="en-US" altLang="en-US" sz="2800" kern="1400" dirty="0">
                <a:solidFill>
                  <a:srgbClr val="132554"/>
                </a:solidFill>
                <a:latin typeface="+mj-lt"/>
                <a:cs typeface="Arial" pitchFamily="34" charset="0"/>
              </a:rPr>
            </a:br>
            <a:endParaRPr lang="en-US" altLang="en-US" sz="2800" kern="1400" dirty="0">
              <a:solidFill>
                <a:srgbClr val="132554"/>
              </a:solidFill>
              <a:latin typeface="+mj-lt"/>
              <a:cs typeface="Arial" pitchFamily="34" charset="0"/>
            </a:endParaRPr>
          </a:p>
        </p:txBody>
      </p:sp>
      <p:sp>
        <p:nvSpPr>
          <p:cNvPr id="16" name="Text Box 13">
            <a:extLst>
              <a:ext uri="{FF2B5EF4-FFF2-40B4-BE49-F238E27FC236}">
                <a16:creationId xmlns:a16="http://schemas.microsoft.com/office/drawing/2014/main" id="{5525C261-5F8F-75A3-434E-31CF9A2CB15A}"/>
              </a:ext>
            </a:extLst>
          </p:cNvPr>
          <p:cNvSpPr txBox="1">
            <a:spLocks noChangeArrowheads="1"/>
          </p:cNvSpPr>
          <p:nvPr/>
        </p:nvSpPr>
        <p:spPr bwMode="auto">
          <a:xfrm>
            <a:off x="205339" y="4695784"/>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482725" indent="-277813">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Recognize the starting positions and footwork for all players</a:t>
            </a:r>
          </a:p>
        </p:txBody>
      </p:sp>
      <p:sp>
        <p:nvSpPr>
          <p:cNvPr id="20" name="Text Box 13">
            <a:extLst>
              <a:ext uri="{FF2B5EF4-FFF2-40B4-BE49-F238E27FC236}">
                <a16:creationId xmlns:a16="http://schemas.microsoft.com/office/drawing/2014/main" id="{9DBDF847-B5A8-6683-0BA0-3C15CD544B13}"/>
              </a:ext>
            </a:extLst>
          </p:cNvPr>
          <p:cNvSpPr txBox="1">
            <a:spLocks noChangeArrowheads="1"/>
          </p:cNvSpPr>
          <p:nvPr/>
        </p:nvSpPr>
        <p:spPr bwMode="auto">
          <a:xfrm>
            <a:off x="381000" y="5271714"/>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316038" indent="-290513">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Identify defensive responsibilities and tactics for all positions</a:t>
            </a:r>
          </a:p>
        </p:txBody>
      </p:sp>
      <p:pic>
        <p:nvPicPr>
          <p:cNvPr id="2" name="Picture 1">
            <a:extLst>
              <a:ext uri="{FF2B5EF4-FFF2-40B4-BE49-F238E27FC236}">
                <a16:creationId xmlns:a16="http://schemas.microsoft.com/office/drawing/2014/main" id="{869A457B-D36C-4292-E342-B2AF57DB3D8D}"/>
              </a:ext>
            </a:extLst>
          </p:cNvPr>
          <p:cNvPicPr>
            <a:picLocks noChangeAspect="1"/>
          </p:cNvPicPr>
          <p:nvPr/>
        </p:nvPicPr>
        <p:blipFill>
          <a:blip r:embed="rId6"/>
          <a:stretch>
            <a:fillRect/>
          </a:stretch>
        </p:blipFill>
        <p:spPr>
          <a:xfrm>
            <a:off x="-56795" y="-14766"/>
            <a:ext cx="12288317" cy="6894941"/>
          </a:xfrm>
          <a:prstGeom prst="rect">
            <a:avLst/>
          </a:prstGeom>
        </p:spPr>
      </p:pic>
    </p:spTree>
    <p:extLst>
      <p:ext uri="{BB962C8B-B14F-4D97-AF65-F5344CB8AC3E}">
        <p14:creationId xmlns:p14="http://schemas.microsoft.com/office/powerpoint/2010/main" val="2108939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6339840" y="1964175"/>
            <a:ext cx="5116469" cy="2111332"/>
          </a:xfrm>
        </p:spPr>
        <p:txBody>
          <a:bodyPr>
            <a:normAutofit/>
          </a:bodyPr>
          <a:lstStyle/>
          <a:p>
            <a:pPr algn="ctr">
              <a:defRPr/>
            </a:pPr>
            <a:r>
              <a:rPr lang="en-US" sz="4000" dirty="0"/>
              <a:t>NFHS NETWORK</a:t>
            </a:r>
          </a:p>
        </p:txBody>
      </p:sp>
      <p:pic>
        <p:nvPicPr>
          <p:cNvPr id="5" name="Picture 4" descr="A blue and red logo with white text&#10;&#10;Description automatically generated">
            <a:extLst>
              <a:ext uri="{FF2B5EF4-FFF2-40B4-BE49-F238E27FC236}">
                <a16:creationId xmlns:a16="http://schemas.microsoft.com/office/drawing/2014/main" id="{FF55F5C7-A736-CF85-AF0C-C9DB4864C64D}"/>
              </a:ext>
            </a:extLst>
          </p:cNvPr>
          <p:cNvPicPr>
            <a:picLocks noChangeAspect="1"/>
          </p:cNvPicPr>
          <p:nvPr/>
        </p:nvPicPr>
        <p:blipFill>
          <a:blip r:embed="rId3"/>
          <a:stretch>
            <a:fillRect/>
          </a:stretch>
        </p:blipFill>
        <p:spPr>
          <a:xfrm>
            <a:off x="10196469" y="335560"/>
            <a:ext cx="933132" cy="1090117"/>
          </a:xfrm>
          <a:prstGeom prst="rect">
            <a:avLst/>
          </a:prstGeom>
        </p:spPr>
      </p:pic>
      <p:pic>
        <p:nvPicPr>
          <p:cNvPr id="3" name="Picture 2">
            <a:extLst>
              <a:ext uri="{FF2B5EF4-FFF2-40B4-BE49-F238E27FC236}">
                <a16:creationId xmlns:a16="http://schemas.microsoft.com/office/drawing/2014/main" id="{F150D4DF-B582-7594-77F0-A8541275DE70}"/>
              </a:ext>
            </a:extLst>
          </p:cNvPr>
          <p:cNvPicPr>
            <a:picLocks noChangeAspect="1"/>
          </p:cNvPicPr>
          <p:nvPr/>
        </p:nvPicPr>
        <p:blipFill>
          <a:blip r:embed="rId4"/>
          <a:srcRect l="68376" t="29091" r="14773" b="37662"/>
          <a:stretch/>
        </p:blipFill>
        <p:spPr>
          <a:xfrm>
            <a:off x="0" y="0"/>
            <a:ext cx="5606883" cy="6222670"/>
          </a:xfrm>
          <a:prstGeom prst="rect">
            <a:avLst/>
          </a:prstGeom>
          <a:ln>
            <a:noFill/>
          </a:ln>
          <a:effectLst>
            <a:softEdge rad="112500"/>
          </a:effectLst>
        </p:spPr>
      </p:pic>
    </p:spTree>
    <p:extLst>
      <p:ext uri="{BB962C8B-B14F-4D97-AF65-F5344CB8AC3E}">
        <p14:creationId xmlns:p14="http://schemas.microsoft.com/office/powerpoint/2010/main" val="3284731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DC17-97BE-31E6-DB4C-360806C898BE}"/>
              </a:ext>
            </a:extLst>
          </p:cNvPr>
          <p:cNvSpPr>
            <a:spLocks noGrp="1"/>
          </p:cNvSpPr>
          <p:nvPr>
            <p:ph type="title"/>
          </p:nvPr>
        </p:nvSpPr>
        <p:spPr/>
        <p:txBody>
          <a:bodyPr/>
          <a:lstStyle/>
          <a:p>
            <a:r>
              <a:rPr lang="en-US" dirty="0"/>
              <a:t>NFHS Network</a:t>
            </a:r>
          </a:p>
        </p:txBody>
      </p:sp>
      <p:sp>
        <p:nvSpPr>
          <p:cNvPr id="3" name="Content Placeholder 2">
            <a:extLst>
              <a:ext uri="{FF2B5EF4-FFF2-40B4-BE49-F238E27FC236}">
                <a16:creationId xmlns:a16="http://schemas.microsoft.com/office/drawing/2014/main" id="{C57F9DAD-9E69-DDBE-9653-A0CD1892FA65}"/>
              </a:ext>
            </a:extLst>
          </p:cNvPr>
          <p:cNvSpPr>
            <a:spLocks noGrp="1"/>
          </p:cNvSpPr>
          <p:nvPr>
            <p:ph idx="1"/>
          </p:nvPr>
        </p:nvSpPr>
        <p:spPr/>
        <p:txBody>
          <a:bodyPr/>
          <a:lstStyle/>
          <a:p>
            <a:r>
              <a:rPr lang="en-US" altLang="en-US" b="1" dirty="0"/>
              <a:t>27</a:t>
            </a:r>
            <a:r>
              <a:rPr lang="en-US" altLang="en-US" dirty="0"/>
              <a:t> Different Sports and Activities.</a:t>
            </a:r>
          </a:p>
          <a:p>
            <a:r>
              <a:rPr lang="en-US" altLang="en-US" b="1" dirty="0"/>
              <a:t>By 2028</a:t>
            </a:r>
            <a:r>
              <a:rPr lang="en-US" altLang="en-US" dirty="0"/>
              <a:t>, every high school event </a:t>
            </a:r>
            <a:br>
              <a:rPr lang="en-US" altLang="en-US" dirty="0"/>
            </a:br>
            <a:r>
              <a:rPr lang="en-US" altLang="en-US" dirty="0"/>
              <a:t>in America will be streamed live. </a:t>
            </a:r>
          </a:p>
          <a:p>
            <a:r>
              <a:rPr lang="en-US" altLang="en-US" dirty="0"/>
              <a:t>The NFHS Network will be </a:t>
            </a:r>
            <a:br>
              <a:rPr lang="en-US" altLang="en-US" dirty="0"/>
            </a:br>
            <a:r>
              <a:rPr lang="en-US" altLang="en-US" b="1" dirty="0"/>
              <a:t>THE DESTINATION </a:t>
            </a:r>
            <a:r>
              <a:rPr lang="en-US" altLang="en-US" dirty="0"/>
              <a:t>for fans.</a:t>
            </a:r>
          </a:p>
        </p:txBody>
      </p:sp>
      <p:pic>
        <p:nvPicPr>
          <p:cNvPr id="4" name="Picture 3" descr="A blue and red logo with white text&#10;&#10;Description automatically generated">
            <a:extLst>
              <a:ext uri="{FF2B5EF4-FFF2-40B4-BE49-F238E27FC236}">
                <a16:creationId xmlns:a16="http://schemas.microsoft.com/office/drawing/2014/main" id="{2A41B2A6-14F7-647F-51D1-C95D0A36D4E9}"/>
              </a:ext>
            </a:extLst>
          </p:cNvPr>
          <p:cNvPicPr>
            <a:picLocks noChangeAspect="1"/>
          </p:cNvPicPr>
          <p:nvPr/>
        </p:nvPicPr>
        <p:blipFill>
          <a:blip r:embed="rId3"/>
          <a:stretch>
            <a:fillRect/>
          </a:stretch>
        </p:blipFill>
        <p:spPr>
          <a:xfrm>
            <a:off x="10196469" y="335560"/>
            <a:ext cx="933132" cy="1090117"/>
          </a:xfrm>
          <a:prstGeom prst="rect">
            <a:avLst/>
          </a:prstGeom>
        </p:spPr>
      </p:pic>
      <p:sp>
        <p:nvSpPr>
          <p:cNvPr id="5" name="Footer Placeholder 4">
            <a:extLst>
              <a:ext uri="{FF2B5EF4-FFF2-40B4-BE49-F238E27FC236}">
                <a16:creationId xmlns:a16="http://schemas.microsoft.com/office/drawing/2014/main" id="{811E5B88-0B41-20DF-CF7B-C45DC5A59EC9}"/>
              </a:ext>
            </a:extLst>
          </p:cNvPr>
          <p:cNvSpPr txBox="1">
            <a:spLocks noChangeArrowheads="1"/>
          </p:cNvSpPr>
          <p:nvPr/>
        </p:nvSpPr>
        <p:spPr bwMode="auto">
          <a:xfrm>
            <a:off x="838200" y="4915614"/>
            <a:ext cx="5031317" cy="25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3600" b="1" i="1" u="sng" dirty="0">
                <a:solidFill>
                  <a:srgbClr val="00205B"/>
                </a:solidFill>
              </a:rPr>
              <a:t>www.NFHSnetwork.com</a:t>
            </a:r>
          </a:p>
        </p:txBody>
      </p:sp>
      <p:grpSp>
        <p:nvGrpSpPr>
          <p:cNvPr id="79" name="Group 78">
            <a:extLst>
              <a:ext uri="{FF2B5EF4-FFF2-40B4-BE49-F238E27FC236}">
                <a16:creationId xmlns:a16="http://schemas.microsoft.com/office/drawing/2014/main" id="{96C27109-B4AB-B612-EE77-C91BCB9A27EC}"/>
              </a:ext>
            </a:extLst>
          </p:cNvPr>
          <p:cNvGrpSpPr/>
          <p:nvPr/>
        </p:nvGrpSpPr>
        <p:grpSpPr>
          <a:xfrm>
            <a:off x="6165705" y="2298963"/>
            <a:ext cx="5790902" cy="3109087"/>
            <a:chOff x="457200" y="1524000"/>
            <a:chExt cx="8089900" cy="4343400"/>
          </a:xfrm>
          <a:solidFill>
            <a:srgbClr val="EA1F45"/>
          </a:solidFill>
        </p:grpSpPr>
        <p:sp>
          <p:nvSpPr>
            <p:cNvPr id="8" name="Freeform 64">
              <a:extLst>
                <a:ext uri="{FF2B5EF4-FFF2-40B4-BE49-F238E27FC236}">
                  <a16:creationId xmlns:a16="http://schemas.microsoft.com/office/drawing/2014/main" id="{D436FD6D-2A13-3463-A1A8-D64849050803}"/>
                </a:ext>
              </a:extLst>
            </p:cNvPr>
            <p:cNvSpPr>
              <a:spLocks/>
            </p:cNvSpPr>
            <p:nvPr/>
          </p:nvSpPr>
          <p:spPr bwMode="auto">
            <a:xfrm>
              <a:off x="2201863" y="1739900"/>
              <a:ext cx="877887" cy="622300"/>
            </a:xfrm>
            <a:custGeom>
              <a:avLst/>
              <a:gdLst>
                <a:gd name="T0" fmla="*/ 23 w 652"/>
                <a:gd name="T1" fmla="*/ 100 h 462"/>
                <a:gd name="T2" fmla="*/ 15 w 652"/>
                <a:gd name="T3" fmla="*/ 228 h 462"/>
                <a:gd name="T4" fmla="*/ 30 w 652"/>
                <a:gd name="T5" fmla="*/ 228 h 462"/>
                <a:gd name="T6" fmla="*/ 22 w 652"/>
                <a:gd name="T7" fmla="*/ 255 h 462"/>
                <a:gd name="T8" fmla="*/ 10 w 652"/>
                <a:gd name="T9" fmla="*/ 240 h 462"/>
                <a:gd name="T10" fmla="*/ 0 w 652"/>
                <a:gd name="T11" fmla="*/ 272 h 462"/>
                <a:gd name="T12" fmla="*/ 45 w 652"/>
                <a:gd name="T13" fmla="*/ 297 h 462"/>
                <a:gd name="T14" fmla="*/ 47 w 652"/>
                <a:gd name="T15" fmla="*/ 309 h 462"/>
                <a:gd name="T16" fmla="*/ 59 w 652"/>
                <a:gd name="T17" fmla="*/ 311 h 462"/>
                <a:gd name="T18" fmla="*/ 119 w 652"/>
                <a:gd name="T19" fmla="*/ 404 h 462"/>
                <a:gd name="T20" fmla="*/ 185 w 652"/>
                <a:gd name="T21" fmla="*/ 401 h 462"/>
                <a:gd name="T22" fmla="*/ 234 w 652"/>
                <a:gd name="T23" fmla="*/ 423 h 462"/>
                <a:gd name="T24" fmla="*/ 258 w 652"/>
                <a:gd name="T25" fmla="*/ 420 h 462"/>
                <a:gd name="T26" fmla="*/ 407 w 652"/>
                <a:gd name="T27" fmla="*/ 423 h 462"/>
                <a:gd name="T28" fmla="*/ 577 w 652"/>
                <a:gd name="T29" fmla="*/ 462 h 462"/>
                <a:gd name="T30" fmla="*/ 581 w 652"/>
                <a:gd name="T31" fmla="*/ 411 h 462"/>
                <a:gd name="T32" fmla="*/ 652 w 652"/>
                <a:gd name="T33" fmla="*/ 116 h 462"/>
                <a:gd name="T34" fmla="*/ 200 w 652"/>
                <a:gd name="T35" fmla="*/ 0 h 462"/>
                <a:gd name="T36" fmla="*/ 203 w 652"/>
                <a:gd name="T37" fmla="*/ 87 h 462"/>
                <a:gd name="T38" fmla="*/ 181 w 652"/>
                <a:gd name="T39" fmla="*/ 158 h 462"/>
                <a:gd name="T40" fmla="*/ 178 w 652"/>
                <a:gd name="T41" fmla="*/ 195 h 462"/>
                <a:gd name="T42" fmla="*/ 130 w 652"/>
                <a:gd name="T43" fmla="*/ 209 h 462"/>
                <a:gd name="T44" fmla="*/ 127 w 652"/>
                <a:gd name="T45" fmla="*/ 190 h 462"/>
                <a:gd name="T46" fmla="*/ 166 w 652"/>
                <a:gd name="T47" fmla="*/ 166 h 462"/>
                <a:gd name="T48" fmla="*/ 163 w 652"/>
                <a:gd name="T49" fmla="*/ 148 h 462"/>
                <a:gd name="T50" fmla="*/ 129 w 652"/>
                <a:gd name="T51" fmla="*/ 151 h 462"/>
                <a:gd name="T52" fmla="*/ 154 w 652"/>
                <a:gd name="T53" fmla="*/ 129 h 462"/>
                <a:gd name="T54" fmla="*/ 173 w 652"/>
                <a:gd name="T55" fmla="*/ 114 h 462"/>
                <a:gd name="T56" fmla="*/ 27 w 652"/>
                <a:gd name="T57" fmla="*/ 22 h 462"/>
                <a:gd name="T58" fmla="*/ 15 w 652"/>
                <a:gd name="T59" fmla="*/ 48 h 462"/>
                <a:gd name="T60" fmla="*/ 23 w 652"/>
                <a:gd name="T61" fmla="*/ 100 h 462"/>
                <a:gd name="T62" fmla="*/ 23 w 652"/>
                <a:gd name="T63" fmla="*/ 100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2"/>
                <a:gd name="T97" fmla="*/ 0 h 462"/>
                <a:gd name="T98" fmla="*/ 652 w 652"/>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2" h="462">
                  <a:moveTo>
                    <a:pt x="23" y="100"/>
                  </a:moveTo>
                  <a:lnTo>
                    <a:pt x="15" y="228"/>
                  </a:lnTo>
                  <a:lnTo>
                    <a:pt x="30" y="228"/>
                  </a:lnTo>
                  <a:lnTo>
                    <a:pt x="22" y="255"/>
                  </a:lnTo>
                  <a:lnTo>
                    <a:pt x="10" y="240"/>
                  </a:lnTo>
                  <a:lnTo>
                    <a:pt x="0" y="272"/>
                  </a:lnTo>
                  <a:lnTo>
                    <a:pt x="45" y="297"/>
                  </a:lnTo>
                  <a:lnTo>
                    <a:pt x="47" y="309"/>
                  </a:lnTo>
                  <a:lnTo>
                    <a:pt x="59" y="311"/>
                  </a:lnTo>
                  <a:lnTo>
                    <a:pt x="119" y="404"/>
                  </a:lnTo>
                  <a:lnTo>
                    <a:pt x="185" y="401"/>
                  </a:lnTo>
                  <a:lnTo>
                    <a:pt x="234" y="423"/>
                  </a:lnTo>
                  <a:lnTo>
                    <a:pt x="258" y="420"/>
                  </a:lnTo>
                  <a:lnTo>
                    <a:pt x="407" y="423"/>
                  </a:lnTo>
                  <a:lnTo>
                    <a:pt x="577" y="462"/>
                  </a:lnTo>
                  <a:lnTo>
                    <a:pt x="581" y="411"/>
                  </a:lnTo>
                  <a:lnTo>
                    <a:pt x="652" y="116"/>
                  </a:lnTo>
                  <a:lnTo>
                    <a:pt x="200" y="0"/>
                  </a:lnTo>
                  <a:lnTo>
                    <a:pt x="203" y="87"/>
                  </a:lnTo>
                  <a:lnTo>
                    <a:pt x="181" y="158"/>
                  </a:lnTo>
                  <a:lnTo>
                    <a:pt x="178" y="195"/>
                  </a:lnTo>
                  <a:lnTo>
                    <a:pt x="130" y="209"/>
                  </a:lnTo>
                  <a:lnTo>
                    <a:pt x="127" y="190"/>
                  </a:lnTo>
                  <a:lnTo>
                    <a:pt x="166" y="166"/>
                  </a:lnTo>
                  <a:lnTo>
                    <a:pt x="163" y="148"/>
                  </a:lnTo>
                  <a:lnTo>
                    <a:pt x="129" y="151"/>
                  </a:lnTo>
                  <a:lnTo>
                    <a:pt x="154" y="129"/>
                  </a:lnTo>
                  <a:lnTo>
                    <a:pt x="173" y="114"/>
                  </a:lnTo>
                  <a:lnTo>
                    <a:pt x="27" y="22"/>
                  </a:lnTo>
                  <a:lnTo>
                    <a:pt x="15" y="48"/>
                  </a:lnTo>
                  <a:lnTo>
                    <a:pt x="23" y="100"/>
                  </a:lnTo>
                  <a:close/>
                </a:path>
              </a:pathLst>
            </a:custGeom>
            <a:grpFill/>
            <a:ln w="12700">
              <a:solidFill>
                <a:schemeClr val="bg1"/>
              </a:solidFill>
              <a:round/>
              <a:headEnd/>
              <a:tailEnd/>
            </a:ln>
          </p:spPr>
          <p:txBody>
            <a:bodyPr/>
            <a:lstStyle/>
            <a:p>
              <a:pPr eaLnBrk="1" hangingPunct="1">
                <a:defRPr/>
              </a:pPr>
              <a:endParaRPr lang="en-US"/>
            </a:p>
          </p:txBody>
        </p:sp>
        <p:sp>
          <p:nvSpPr>
            <p:cNvPr id="9" name="Freeform 66">
              <a:extLst>
                <a:ext uri="{FF2B5EF4-FFF2-40B4-BE49-F238E27FC236}">
                  <a16:creationId xmlns:a16="http://schemas.microsoft.com/office/drawing/2014/main" id="{3F3DECBB-0C62-0754-1C15-9816FC5F871A}"/>
                </a:ext>
              </a:extLst>
            </p:cNvPr>
            <p:cNvSpPr>
              <a:spLocks/>
            </p:cNvSpPr>
            <p:nvPr/>
          </p:nvSpPr>
          <p:spPr bwMode="auto">
            <a:xfrm>
              <a:off x="3014663" y="3062288"/>
              <a:ext cx="742950" cy="904875"/>
            </a:xfrm>
            <a:custGeom>
              <a:avLst/>
              <a:gdLst>
                <a:gd name="T0" fmla="*/ 120 w 552"/>
                <a:gd name="T1" fmla="*/ 0 h 673"/>
                <a:gd name="T2" fmla="*/ 387 w 552"/>
                <a:gd name="T3" fmla="*/ 49 h 673"/>
                <a:gd name="T4" fmla="*/ 367 w 552"/>
                <a:gd name="T5" fmla="*/ 166 h 673"/>
                <a:gd name="T6" fmla="*/ 552 w 552"/>
                <a:gd name="T7" fmla="*/ 195 h 673"/>
                <a:gd name="T8" fmla="*/ 480 w 552"/>
                <a:gd name="T9" fmla="*/ 673 h 673"/>
                <a:gd name="T10" fmla="*/ 0 w 552"/>
                <a:gd name="T11" fmla="*/ 593 h 673"/>
                <a:gd name="T12" fmla="*/ 120 w 552"/>
                <a:gd name="T13" fmla="*/ 0 h 673"/>
                <a:gd name="T14" fmla="*/ 120 w 552"/>
                <a:gd name="T15" fmla="*/ 0 h 673"/>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673"/>
                <a:gd name="T26" fmla="*/ 552 w 552"/>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673">
                  <a:moveTo>
                    <a:pt x="120" y="0"/>
                  </a:moveTo>
                  <a:lnTo>
                    <a:pt x="387" y="49"/>
                  </a:lnTo>
                  <a:lnTo>
                    <a:pt x="367" y="166"/>
                  </a:lnTo>
                  <a:lnTo>
                    <a:pt x="552" y="195"/>
                  </a:lnTo>
                  <a:lnTo>
                    <a:pt x="480" y="673"/>
                  </a:lnTo>
                  <a:lnTo>
                    <a:pt x="0" y="593"/>
                  </a:lnTo>
                  <a:lnTo>
                    <a:pt x="120" y="0"/>
                  </a:lnTo>
                  <a:close/>
                </a:path>
              </a:pathLst>
            </a:custGeom>
            <a:grpFill/>
            <a:ln w="12700">
              <a:solidFill>
                <a:schemeClr val="bg1"/>
              </a:solidFill>
              <a:round/>
              <a:headEnd/>
              <a:tailEnd/>
            </a:ln>
          </p:spPr>
          <p:txBody>
            <a:bodyPr/>
            <a:lstStyle/>
            <a:p>
              <a:pPr eaLnBrk="1" hangingPunct="1">
                <a:defRPr/>
              </a:pPr>
              <a:endParaRPr lang="en-US"/>
            </a:p>
          </p:txBody>
        </p:sp>
        <p:sp>
          <p:nvSpPr>
            <p:cNvPr id="10" name="Freeform 67">
              <a:extLst>
                <a:ext uri="{FF2B5EF4-FFF2-40B4-BE49-F238E27FC236}">
                  <a16:creationId xmlns:a16="http://schemas.microsoft.com/office/drawing/2014/main" id="{6AB5D626-CC78-A906-D004-EF348288679F}"/>
                </a:ext>
              </a:extLst>
            </p:cNvPr>
            <p:cNvSpPr>
              <a:spLocks/>
            </p:cNvSpPr>
            <p:nvPr/>
          </p:nvSpPr>
          <p:spPr bwMode="auto">
            <a:xfrm>
              <a:off x="1970088" y="2119313"/>
              <a:ext cx="1047750" cy="866775"/>
            </a:xfrm>
            <a:custGeom>
              <a:avLst/>
              <a:gdLst>
                <a:gd name="T0" fmla="*/ 0 w 778"/>
                <a:gd name="T1" fmla="*/ 481 h 644"/>
                <a:gd name="T2" fmla="*/ 34 w 778"/>
                <a:gd name="T3" fmla="*/ 318 h 644"/>
                <a:gd name="T4" fmla="*/ 73 w 778"/>
                <a:gd name="T5" fmla="*/ 270 h 644"/>
                <a:gd name="T6" fmla="*/ 168 w 778"/>
                <a:gd name="T7" fmla="*/ 0 h 644"/>
                <a:gd name="T8" fmla="*/ 217 w 778"/>
                <a:gd name="T9" fmla="*/ 14 h 644"/>
                <a:gd name="T10" fmla="*/ 219 w 778"/>
                <a:gd name="T11" fmla="*/ 25 h 644"/>
                <a:gd name="T12" fmla="*/ 231 w 778"/>
                <a:gd name="T13" fmla="*/ 27 h 644"/>
                <a:gd name="T14" fmla="*/ 291 w 778"/>
                <a:gd name="T15" fmla="*/ 121 h 644"/>
                <a:gd name="T16" fmla="*/ 357 w 778"/>
                <a:gd name="T17" fmla="*/ 119 h 644"/>
                <a:gd name="T18" fmla="*/ 406 w 778"/>
                <a:gd name="T19" fmla="*/ 141 h 644"/>
                <a:gd name="T20" fmla="*/ 430 w 778"/>
                <a:gd name="T21" fmla="*/ 136 h 644"/>
                <a:gd name="T22" fmla="*/ 579 w 778"/>
                <a:gd name="T23" fmla="*/ 141 h 644"/>
                <a:gd name="T24" fmla="*/ 749 w 778"/>
                <a:gd name="T25" fmla="*/ 178 h 644"/>
                <a:gd name="T26" fmla="*/ 758 w 778"/>
                <a:gd name="T27" fmla="*/ 200 h 644"/>
                <a:gd name="T28" fmla="*/ 778 w 778"/>
                <a:gd name="T29" fmla="*/ 229 h 644"/>
                <a:gd name="T30" fmla="*/ 720 w 778"/>
                <a:gd name="T31" fmla="*/ 316 h 644"/>
                <a:gd name="T32" fmla="*/ 685 w 778"/>
                <a:gd name="T33" fmla="*/ 348 h 644"/>
                <a:gd name="T34" fmla="*/ 680 w 778"/>
                <a:gd name="T35" fmla="*/ 372 h 644"/>
                <a:gd name="T36" fmla="*/ 700 w 778"/>
                <a:gd name="T37" fmla="*/ 398 h 644"/>
                <a:gd name="T38" fmla="*/ 676 w 778"/>
                <a:gd name="T39" fmla="*/ 450 h 644"/>
                <a:gd name="T40" fmla="*/ 629 w 778"/>
                <a:gd name="T41" fmla="*/ 644 h 644"/>
                <a:gd name="T42" fmla="*/ 367 w 778"/>
                <a:gd name="T43" fmla="*/ 581 h 644"/>
                <a:gd name="T44" fmla="*/ 0 w 778"/>
                <a:gd name="T45" fmla="*/ 481 h 644"/>
                <a:gd name="T46" fmla="*/ 0 w 778"/>
                <a:gd name="T47" fmla="*/ 481 h 6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8"/>
                <a:gd name="T73" fmla="*/ 0 h 644"/>
                <a:gd name="T74" fmla="*/ 778 w 778"/>
                <a:gd name="T75" fmla="*/ 644 h 6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8" h="644">
                  <a:moveTo>
                    <a:pt x="0" y="481"/>
                  </a:moveTo>
                  <a:lnTo>
                    <a:pt x="34" y="318"/>
                  </a:lnTo>
                  <a:lnTo>
                    <a:pt x="73" y="270"/>
                  </a:lnTo>
                  <a:lnTo>
                    <a:pt x="168" y="0"/>
                  </a:lnTo>
                  <a:lnTo>
                    <a:pt x="217" y="14"/>
                  </a:lnTo>
                  <a:lnTo>
                    <a:pt x="219" y="25"/>
                  </a:lnTo>
                  <a:lnTo>
                    <a:pt x="231" y="27"/>
                  </a:lnTo>
                  <a:lnTo>
                    <a:pt x="291" y="121"/>
                  </a:lnTo>
                  <a:lnTo>
                    <a:pt x="357" y="119"/>
                  </a:lnTo>
                  <a:lnTo>
                    <a:pt x="406" y="141"/>
                  </a:lnTo>
                  <a:lnTo>
                    <a:pt x="430" y="136"/>
                  </a:lnTo>
                  <a:lnTo>
                    <a:pt x="579" y="141"/>
                  </a:lnTo>
                  <a:lnTo>
                    <a:pt x="749" y="178"/>
                  </a:lnTo>
                  <a:lnTo>
                    <a:pt x="758" y="200"/>
                  </a:lnTo>
                  <a:lnTo>
                    <a:pt x="778" y="229"/>
                  </a:lnTo>
                  <a:lnTo>
                    <a:pt x="720" y="316"/>
                  </a:lnTo>
                  <a:lnTo>
                    <a:pt x="685" y="348"/>
                  </a:lnTo>
                  <a:lnTo>
                    <a:pt x="680" y="372"/>
                  </a:lnTo>
                  <a:lnTo>
                    <a:pt x="700" y="398"/>
                  </a:lnTo>
                  <a:lnTo>
                    <a:pt x="676" y="450"/>
                  </a:lnTo>
                  <a:lnTo>
                    <a:pt x="629" y="644"/>
                  </a:lnTo>
                  <a:lnTo>
                    <a:pt x="367" y="581"/>
                  </a:lnTo>
                  <a:lnTo>
                    <a:pt x="0" y="481"/>
                  </a:lnTo>
                  <a:close/>
                </a:path>
              </a:pathLst>
            </a:custGeom>
            <a:grpFill/>
            <a:ln w="12700">
              <a:solidFill>
                <a:schemeClr val="bg1"/>
              </a:solidFill>
              <a:round/>
              <a:headEnd/>
              <a:tailEnd/>
            </a:ln>
          </p:spPr>
          <p:txBody>
            <a:bodyPr/>
            <a:lstStyle/>
            <a:p>
              <a:pPr eaLnBrk="1" hangingPunct="1">
                <a:defRPr/>
              </a:pPr>
              <a:endParaRPr lang="en-US"/>
            </a:p>
          </p:txBody>
        </p:sp>
        <p:sp>
          <p:nvSpPr>
            <p:cNvPr id="11" name="Freeform 68">
              <a:extLst>
                <a:ext uri="{FF2B5EF4-FFF2-40B4-BE49-F238E27FC236}">
                  <a16:creationId xmlns:a16="http://schemas.microsoft.com/office/drawing/2014/main" id="{8B15E144-1876-FDCB-A98D-CBEA64C3CC55}"/>
                </a:ext>
              </a:extLst>
            </p:cNvPr>
            <p:cNvSpPr>
              <a:spLocks/>
            </p:cNvSpPr>
            <p:nvPr/>
          </p:nvSpPr>
          <p:spPr bwMode="auto">
            <a:xfrm>
              <a:off x="1871663" y="2767013"/>
              <a:ext cx="1041400" cy="1735137"/>
            </a:xfrm>
            <a:custGeom>
              <a:avLst/>
              <a:gdLst>
                <a:gd name="T0" fmla="*/ 25 w 773"/>
                <a:gd name="T1" fmla="*/ 261 h 1289"/>
                <a:gd name="T2" fmla="*/ 3 w 773"/>
                <a:gd name="T3" fmla="*/ 362 h 1289"/>
                <a:gd name="T4" fmla="*/ 78 w 773"/>
                <a:gd name="T5" fmla="*/ 523 h 1289"/>
                <a:gd name="T6" fmla="*/ 92 w 773"/>
                <a:gd name="T7" fmla="*/ 513 h 1289"/>
                <a:gd name="T8" fmla="*/ 116 w 773"/>
                <a:gd name="T9" fmla="*/ 581 h 1289"/>
                <a:gd name="T10" fmla="*/ 78 w 773"/>
                <a:gd name="T11" fmla="*/ 533 h 1289"/>
                <a:gd name="T12" fmla="*/ 70 w 773"/>
                <a:gd name="T13" fmla="*/ 608 h 1289"/>
                <a:gd name="T14" fmla="*/ 112 w 773"/>
                <a:gd name="T15" fmla="*/ 654 h 1289"/>
                <a:gd name="T16" fmla="*/ 83 w 773"/>
                <a:gd name="T17" fmla="*/ 717 h 1289"/>
                <a:gd name="T18" fmla="*/ 165 w 773"/>
                <a:gd name="T19" fmla="*/ 888 h 1289"/>
                <a:gd name="T20" fmla="*/ 146 w 773"/>
                <a:gd name="T21" fmla="*/ 951 h 1289"/>
                <a:gd name="T22" fmla="*/ 253 w 773"/>
                <a:gd name="T23" fmla="*/ 1000 h 1289"/>
                <a:gd name="T24" fmla="*/ 292 w 773"/>
                <a:gd name="T25" fmla="*/ 1051 h 1289"/>
                <a:gd name="T26" fmla="*/ 338 w 773"/>
                <a:gd name="T27" fmla="*/ 1068 h 1289"/>
                <a:gd name="T28" fmla="*/ 338 w 773"/>
                <a:gd name="T29" fmla="*/ 1099 h 1289"/>
                <a:gd name="T30" fmla="*/ 367 w 773"/>
                <a:gd name="T31" fmla="*/ 1106 h 1289"/>
                <a:gd name="T32" fmla="*/ 430 w 773"/>
                <a:gd name="T33" fmla="*/ 1204 h 1289"/>
                <a:gd name="T34" fmla="*/ 430 w 773"/>
                <a:gd name="T35" fmla="*/ 1274 h 1289"/>
                <a:gd name="T36" fmla="*/ 705 w 773"/>
                <a:gd name="T37" fmla="*/ 1289 h 1289"/>
                <a:gd name="T38" fmla="*/ 688 w 773"/>
                <a:gd name="T39" fmla="*/ 1262 h 1289"/>
                <a:gd name="T40" fmla="*/ 696 w 773"/>
                <a:gd name="T41" fmla="*/ 1220 h 1289"/>
                <a:gd name="T42" fmla="*/ 741 w 773"/>
                <a:gd name="T43" fmla="*/ 1150 h 1289"/>
                <a:gd name="T44" fmla="*/ 773 w 773"/>
                <a:gd name="T45" fmla="*/ 1130 h 1289"/>
                <a:gd name="T46" fmla="*/ 754 w 773"/>
                <a:gd name="T47" fmla="*/ 1104 h 1289"/>
                <a:gd name="T48" fmla="*/ 742 w 773"/>
                <a:gd name="T49" fmla="*/ 1036 h 1289"/>
                <a:gd name="T50" fmla="*/ 347 w 773"/>
                <a:gd name="T51" fmla="*/ 443 h 1289"/>
                <a:gd name="T52" fmla="*/ 440 w 773"/>
                <a:gd name="T53" fmla="*/ 100 h 1289"/>
                <a:gd name="T54" fmla="*/ 73 w 773"/>
                <a:gd name="T55" fmla="*/ 0 h 1289"/>
                <a:gd name="T56" fmla="*/ 63 w 773"/>
                <a:gd name="T57" fmla="*/ 20 h 1289"/>
                <a:gd name="T58" fmla="*/ 0 w 773"/>
                <a:gd name="T59" fmla="*/ 171 h 1289"/>
                <a:gd name="T60" fmla="*/ 25 w 773"/>
                <a:gd name="T61" fmla="*/ 261 h 1289"/>
                <a:gd name="T62" fmla="*/ 25 w 773"/>
                <a:gd name="T63" fmla="*/ 261 h 12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3"/>
                <a:gd name="T97" fmla="*/ 0 h 1289"/>
                <a:gd name="T98" fmla="*/ 773 w 773"/>
                <a:gd name="T99" fmla="*/ 1289 h 12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3" h="1289">
                  <a:moveTo>
                    <a:pt x="25" y="261"/>
                  </a:moveTo>
                  <a:lnTo>
                    <a:pt x="3" y="362"/>
                  </a:lnTo>
                  <a:lnTo>
                    <a:pt x="78" y="523"/>
                  </a:lnTo>
                  <a:lnTo>
                    <a:pt x="92" y="513"/>
                  </a:lnTo>
                  <a:lnTo>
                    <a:pt x="116" y="581"/>
                  </a:lnTo>
                  <a:lnTo>
                    <a:pt x="78" y="533"/>
                  </a:lnTo>
                  <a:lnTo>
                    <a:pt x="70" y="608"/>
                  </a:lnTo>
                  <a:lnTo>
                    <a:pt x="112" y="654"/>
                  </a:lnTo>
                  <a:lnTo>
                    <a:pt x="83" y="717"/>
                  </a:lnTo>
                  <a:lnTo>
                    <a:pt x="165" y="888"/>
                  </a:lnTo>
                  <a:lnTo>
                    <a:pt x="146" y="951"/>
                  </a:lnTo>
                  <a:lnTo>
                    <a:pt x="253" y="1000"/>
                  </a:lnTo>
                  <a:lnTo>
                    <a:pt x="292" y="1051"/>
                  </a:lnTo>
                  <a:lnTo>
                    <a:pt x="338" y="1068"/>
                  </a:lnTo>
                  <a:lnTo>
                    <a:pt x="338" y="1099"/>
                  </a:lnTo>
                  <a:lnTo>
                    <a:pt x="367" y="1106"/>
                  </a:lnTo>
                  <a:lnTo>
                    <a:pt x="430" y="1204"/>
                  </a:lnTo>
                  <a:lnTo>
                    <a:pt x="430" y="1274"/>
                  </a:lnTo>
                  <a:lnTo>
                    <a:pt x="705" y="1289"/>
                  </a:lnTo>
                  <a:lnTo>
                    <a:pt x="688" y="1262"/>
                  </a:lnTo>
                  <a:lnTo>
                    <a:pt x="696" y="1220"/>
                  </a:lnTo>
                  <a:lnTo>
                    <a:pt x="741" y="1150"/>
                  </a:lnTo>
                  <a:lnTo>
                    <a:pt x="773" y="1130"/>
                  </a:lnTo>
                  <a:lnTo>
                    <a:pt x="754" y="1104"/>
                  </a:lnTo>
                  <a:lnTo>
                    <a:pt x="742" y="1036"/>
                  </a:lnTo>
                  <a:lnTo>
                    <a:pt x="347" y="443"/>
                  </a:lnTo>
                  <a:lnTo>
                    <a:pt x="440" y="100"/>
                  </a:lnTo>
                  <a:lnTo>
                    <a:pt x="73" y="0"/>
                  </a:lnTo>
                  <a:lnTo>
                    <a:pt x="63" y="20"/>
                  </a:lnTo>
                  <a:lnTo>
                    <a:pt x="0" y="171"/>
                  </a:lnTo>
                  <a:lnTo>
                    <a:pt x="25" y="261"/>
                  </a:lnTo>
                  <a:close/>
                </a:path>
              </a:pathLst>
            </a:custGeom>
            <a:grpFill/>
            <a:ln w="12700">
              <a:solidFill>
                <a:schemeClr val="bg1"/>
              </a:solidFill>
              <a:round/>
              <a:headEnd/>
              <a:tailEnd/>
            </a:ln>
          </p:spPr>
          <p:txBody>
            <a:bodyPr/>
            <a:lstStyle/>
            <a:p>
              <a:pPr eaLnBrk="1" hangingPunct="1">
                <a:defRPr/>
              </a:pPr>
              <a:endParaRPr lang="en-US"/>
            </a:p>
          </p:txBody>
        </p:sp>
        <p:sp>
          <p:nvSpPr>
            <p:cNvPr id="12" name="Freeform 69">
              <a:extLst>
                <a:ext uri="{FF2B5EF4-FFF2-40B4-BE49-F238E27FC236}">
                  <a16:creationId xmlns:a16="http://schemas.microsoft.com/office/drawing/2014/main" id="{DA9E00A2-1BF9-3CD3-0B29-E0875697F2B4}"/>
                </a:ext>
              </a:extLst>
            </p:cNvPr>
            <p:cNvSpPr>
              <a:spLocks/>
            </p:cNvSpPr>
            <p:nvPr/>
          </p:nvSpPr>
          <p:spPr bwMode="auto">
            <a:xfrm>
              <a:off x="2339975" y="2901950"/>
              <a:ext cx="835025" cy="1258888"/>
            </a:xfrm>
            <a:custGeom>
              <a:avLst/>
              <a:gdLst>
                <a:gd name="T0" fmla="*/ 0 w 621"/>
                <a:gd name="T1" fmla="*/ 343 h 936"/>
                <a:gd name="T2" fmla="*/ 395 w 621"/>
                <a:gd name="T3" fmla="*/ 936 h 936"/>
                <a:gd name="T4" fmla="*/ 409 w 621"/>
                <a:gd name="T5" fmla="*/ 809 h 936"/>
                <a:gd name="T6" fmla="*/ 431 w 621"/>
                <a:gd name="T7" fmla="*/ 802 h 936"/>
                <a:gd name="T8" fmla="*/ 468 w 621"/>
                <a:gd name="T9" fmla="*/ 824 h 936"/>
                <a:gd name="T10" fmla="*/ 501 w 621"/>
                <a:gd name="T11" fmla="*/ 712 h 936"/>
                <a:gd name="T12" fmla="*/ 621 w 621"/>
                <a:gd name="T13" fmla="*/ 119 h 936"/>
                <a:gd name="T14" fmla="*/ 355 w 621"/>
                <a:gd name="T15" fmla="*/ 63 h 936"/>
                <a:gd name="T16" fmla="*/ 93 w 621"/>
                <a:gd name="T17" fmla="*/ 0 h 936"/>
                <a:gd name="T18" fmla="*/ 0 w 621"/>
                <a:gd name="T19" fmla="*/ 343 h 936"/>
                <a:gd name="T20" fmla="*/ 0 w 621"/>
                <a:gd name="T21" fmla="*/ 343 h 9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1"/>
                <a:gd name="T34" fmla="*/ 0 h 936"/>
                <a:gd name="T35" fmla="*/ 621 w 621"/>
                <a:gd name="T36" fmla="*/ 936 h 9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1" h="936">
                  <a:moveTo>
                    <a:pt x="0" y="343"/>
                  </a:moveTo>
                  <a:lnTo>
                    <a:pt x="395" y="936"/>
                  </a:lnTo>
                  <a:lnTo>
                    <a:pt x="409" y="809"/>
                  </a:lnTo>
                  <a:lnTo>
                    <a:pt x="431" y="802"/>
                  </a:lnTo>
                  <a:lnTo>
                    <a:pt x="468" y="824"/>
                  </a:lnTo>
                  <a:lnTo>
                    <a:pt x="501" y="712"/>
                  </a:lnTo>
                  <a:lnTo>
                    <a:pt x="621" y="119"/>
                  </a:lnTo>
                  <a:lnTo>
                    <a:pt x="355" y="63"/>
                  </a:lnTo>
                  <a:lnTo>
                    <a:pt x="93" y="0"/>
                  </a:lnTo>
                  <a:lnTo>
                    <a:pt x="0" y="343"/>
                  </a:lnTo>
                  <a:close/>
                </a:path>
              </a:pathLst>
            </a:custGeom>
            <a:grpFill/>
            <a:ln w="12700">
              <a:solidFill>
                <a:schemeClr val="bg1"/>
              </a:solidFill>
              <a:round/>
              <a:headEnd/>
              <a:tailEnd/>
            </a:ln>
          </p:spPr>
          <p:txBody>
            <a:bodyPr/>
            <a:lstStyle/>
            <a:p>
              <a:pPr eaLnBrk="1" hangingPunct="1">
                <a:defRPr/>
              </a:pPr>
              <a:endParaRPr lang="en-US"/>
            </a:p>
          </p:txBody>
        </p:sp>
        <p:sp>
          <p:nvSpPr>
            <p:cNvPr id="13" name="Freeform 70">
              <a:extLst>
                <a:ext uri="{FF2B5EF4-FFF2-40B4-BE49-F238E27FC236}">
                  <a16:creationId xmlns:a16="http://schemas.microsoft.com/office/drawing/2014/main" id="{EEDD23E2-6AEF-0686-2EAB-CE4BB0B150A5}"/>
                </a:ext>
              </a:extLst>
            </p:cNvPr>
            <p:cNvSpPr>
              <a:spLocks/>
            </p:cNvSpPr>
            <p:nvPr/>
          </p:nvSpPr>
          <p:spPr bwMode="auto">
            <a:xfrm>
              <a:off x="2817813" y="1892300"/>
              <a:ext cx="785812" cy="1235075"/>
            </a:xfrm>
            <a:custGeom>
              <a:avLst/>
              <a:gdLst>
                <a:gd name="T0" fmla="*/ 0 w 584"/>
                <a:gd name="T1" fmla="*/ 812 h 917"/>
                <a:gd name="T2" fmla="*/ 47 w 584"/>
                <a:gd name="T3" fmla="*/ 618 h 917"/>
                <a:gd name="T4" fmla="*/ 71 w 584"/>
                <a:gd name="T5" fmla="*/ 566 h 917"/>
                <a:gd name="T6" fmla="*/ 51 w 584"/>
                <a:gd name="T7" fmla="*/ 540 h 917"/>
                <a:gd name="T8" fmla="*/ 56 w 584"/>
                <a:gd name="T9" fmla="*/ 516 h 917"/>
                <a:gd name="T10" fmla="*/ 91 w 584"/>
                <a:gd name="T11" fmla="*/ 484 h 917"/>
                <a:gd name="T12" fmla="*/ 149 w 584"/>
                <a:gd name="T13" fmla="*/ 397 h 917"/>
                <a:gd name="T14" fmla="*/ 129 w 584"/>
                <a:gd name="T15" fmla="*/ 368 h 917"/>
                <a:gd name="T16" fmla="*/ 120 w 584"/>
                <a:gd name="T17" fmla="*/ 346 h 917"/>
                <a:gd name="T18" fmla="*/ 124 w 584"/>
                <a:gd name="T19" fmla="*/ 297 h 917"/>
                <a:gd name="T20" fmla="*/ 195 w 584"/>
                <a:gd name="T21" fmla="*/ 0 h 917"/>
                <a:gd name="T22" fmla="*/ 271 w 584"/>
                <a:gd name="T23" fmla="*/ 17 h 917"/>
                <a:gd name="T24" fmla="*/ 246 w 584"/>
                <a:gd name="T25" fmla="*/ 132 h 917"/>
                <a:gd name="T26" fmla="*/ 263 w 584"/>
                <a:gd name="T27" fmla="*/ 173 h 917"/>
                <a:gd name="T28" fmla="*/ 265 w 584"/>
                <a:gd name="T29" fmla="*/ 199 h 917"/>
                <a:gd name="T30" fmla="*/ 256 w 584"/>
                <a:gd name="T31" fmla="*/ 204 h 917"/>
                <a:gd name="T32" fmla="*/ 285 w 584"/>
                <a:gd name="T33" fmla="*/ 231 h 917"/>
                <a:gd name="T34" fmla="*/ 316 w 584"/>
                <a:gd name="T35" fmla="*/ 306 h 917"/>
                <a:gd name="T36" fmla="*/ 326 w 584"/>
                <a:gd name="T37" fmla="*/ 372 h 917"/>
                <a:gd name="T38" fmla="*/ 331 w 584"/>
                <a:gd name="T39" fmla="*/ 408 h 917"/>
                <a:gd name="T40" fmla="*/ 309 w 584"/>
                <a:gd name="T41" fmla="*/ 442 h 917"/>
                <a:gd name="T42" fmla="*/ 324 w 584"/>
                <a:gd name="T43" fmla="*/ 457 h 917"/>
                <a:gd name="T44" fmla="*/ 365 w 584"/>
                <a:gd name="T45" fmla="*/ 435 h 917"/>
                <a:gd name="T46" fmla="*/ 392 w 584"/>
                <a:gd name="T47" fmla="*/ 552 h 917"/>
                <a:gd name="T48" fmla="*/ 411 w 584"/>
                <a:gd name="T49" fmla="*/ 559 h 917"/>
                <a:gd name="T50" fmla="*/ 414 w 584"/>
                <a:gd name="T51" fmla="*/ 593 h 917"/>
                <a:gd name="T52" fmla="*/ 467 w 584"/>
                <a:gd name="T53" fmla="*/ 606 h 917"/>
                <a:gd name="T54" fmla="*/ 550 w 584"/>
                <a:gd name="T55" fmla="*/ 606 h 917"/>
                <a:gd name="T56" fmla="*/ 584 w 584"/>
                <a:gd name="T57" fmla="*/ 622 h 917"/>
                <a:gd name="T58" fmla="*/ 535 w 584"/>
                <a:gd name="T59" fmla="*/ 917 h 917"/>
                <a:gd name="T60" fmla="*/ 266 w 584"/>
                <a:gd name="T61" fmla="*/ 868 h 917"/>
                <a:gd name="T62" fmla="*/ 0 w 584"/>
                <a:gd name="T63" fmla="*/ 812 h 917"/>
                <a:gd name="T64" fmla="*/ 0 w 584"/>
                <a:gd name="T65" fmla="*/ 812 h 9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4"/>
                <a:gd name="T100" fmla="*/ 0 h 917"/>
                <a:gd name="T101" fmla="*/ 584 w 584"/>
                <a:gd name="T102" fmla="*/ 917 h 9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4" h="917">
                  <a:moveTo>
                    <a:pt x="0" y="812"/>
                  </a:moveTo>
                  <a:lnTo>
                    <a:pt x="47" y="618"/>
                  </a:lnTo>
                  <a:lnTo>
                    <a:pt x="71" y="566"/>
                  </a:lnTo>
                  <a:lnTo>
                    <a:pt x="51" y="540"/>
                  </a:lnTo>
                  <a:lnTo>
                    <a:pt x="56" y="516"/>
                  </a:lnTo>
                  <a:lnTo>
                    <a:pt x="91" y="484"/>
                  </a:lnTo>
                  <a:lnTo>
                    <a:pt x="149" y="397"/>
                  </a:lnTo>
                  <a:lnTo>
                    <a:pt x="129" y="368"/>
                  </a:lnTo>
                  <a:lnTo>
                    <a:pt x="120" y="346"/>
                  </a:lnTo>
                  <a:lnTo>
                    <a:pt x="124" y="297"/>
                  </a:lnTo>
                  <a:lnTo>
                    <a:pt x="195" y="0"/>
                  </a:lnTo>
                  <a:lnTo>
                    <a:pt x="271" y="17"/>
                  </a:lnTo>
                  <a:lnTo>
                    <a:pt x="246" y="132"/>
                  </a:lnTo>
                  <a:lnTo>
                    <a:pt x="263" y="173"/>
                  </a:lnTo>
                  <a:lnTo>
                    <a:pt x="265" y="199"/>
                  </a:lnTo>
                  <a:lnTo>
                    <a:pt x="256" y="204"/>
                  </a:lnTo>
                  <a:lnTo>
                    <a:pt x="285" y="231"/>
                  </a:lnTo>
                  <a:lnTo>
                    <a:pt x="316" y="306"/>
                  </a:lnTo>
                  <a:lnTo>
                    <a:pt x="326" y="372"/>
                  </a:lnTo>
                  <a:lnTo>
                    <a:pt x="331" y="408"/>
                  </a:lnTo>
                  <a:lnTo>
                    <a:pt x="309" y="442"/>
                  </a:lnTo>
                  <a:lnTo>
                    <a:pt x="324" y="457"/>
                  </a:lnTo>
                  <a:lnTo>
                    <a:pt x="365" y="435"/>
                  </a:lnTo>
                  <a:lnTo>
                    <a:pt x="392" y="552"/>
                  </a:lnTo>
                  <a:lnTo>
                    <a:pt x="411" y="559"/>
                  </a:lnTo>
                  <a:lnTo>
                    <a:pt x="414" y="593"/>
                  </a:lnTo>
                  <a:lnTo>
                    <a:pt x="467" y="606"/>
                  </a:lnTo>
                  <a:lnTo>
                    <a:pt x="550" y="606"/>
                  </a:lnTo>
                  <a:lnTo>
                    <a:pt x="584" y="622"/>
                  </a:lnTo>
                  <a:lnTo>
                    <a:pt x="535" y="917"/>
                  </a:lnTo>
                  <a:lnTo>
                    <a:pt x="266" y="868"/>
                  </a:lnTo>
                  <a:lnTo>
                    <a:pt x="0" y="812"/>
                  </a:lnTo>
                  <a:close/>
                </a:path>
              </a:pathLst>
            </a:custGeom>
            <a:grpFill/>
            <a:ln w="12700">
              <a:solidFill>
                <a:schemeClr val="bg1"/>
              </a:solidFill>
              <a:round/>
              <a:headEnd/>
              <a:tailEnd/>
            </a:ln>
          </p:spPr>
          <p:txBody>
            <a:bodyPr/>
            <a:lstStyle/>
            <a:p>
              <a:pPr eaLnBrk="1" hangingPunct="1">
                <a:defRPr/>
              </a:pPr>
              <a:endParaRPr lang="en-US"/>
            </a:p>
          </p:txBody>
        </p:sp>
        <p:sp>
          <p:nvSpPr>
            <p:cNvPr id="14" name="Freeform 71">
              <a:extLst>
                <a:ext uri="{FF2B5EF4-FFF2-40B4-BE49-F238E27FC236}">
                  <a16:creationId xmlns:a16="http://schemas.microsoft.com/office/drawing/2014/main" id="{70A5247D-D5CD-AA5B-04FF-7DC994FABE59}"/>
                </a:ext>
              </a:extLst>
            </p:cNvPr>
            <p:cNvSpPr>
              <a:spLocks/>
            </p:cNvSpPr>
            <p:nvPr/>
          </p:nvSpPr>
          <p:spPr bwMode="auto">
            <a:xfrm>
              <a:off x="3148013" y="1916113"/>
              <a:ext cx="1346200" cy="831850"/>
            </a:xfrm>
            <a:custGeom>
              <a:avLst/>
              <a:gdLst>
                <a:gd name="T0" fmla="*/ 17 w 999"/>
                <a:gd name="T1" fmla="*/ 156 h 618"/>
                <a:gd name="T2" fmla="*/ 19 w 999"/>
                <a:gd name="T3" fmla="*/ 182 h 618"/>
                <a:gd name="T4" fmla="*/ 10 w 999"/>
                <a:gd name="T5" fmla="*/ 187 h 618"/>
                <a:gd name="T6" fmla="*/ 39 w 999"/>
                <a:gd name="T7" fmla="*/ 214 h 618"/>
                <a:gd name="T8" fmla="*/ 70 w 999"/>
                <a:gd name="T9" fmla="*/ 289 h 618"/>
                <a:gd name="T10" fmla="*/ 80 w 999"/>
                <a:gd name="T11" fmla="*/ 355 h 618"/>
                <a:gd name="T12" fmla="*/ 85 w 999"/>
                <a:gd name="T13" fmla="*/ 391 h 618"/>
                <a:gd name="T14" fmla="*/ 63 w 999"/>
                <a:gd name="T15" fmla="*/ 425 h 618"/>
                <a:gd name="T16" fmla="*/ 78 w 999"/>
                <a:gd name="T17" fmla="*/ 440 h 618"/>
                <a:gd name="T18" fmla="*/ 119 w 999"/>
                <a:gd name="T19" fmla="*/ 418 h 618"/>
                <a:gd name="T20" fmla="*/ 146 w 999"/>
                <a:gd name="T21" fmla="*/ 535 h 618"/>
                <a:gd name="T22" fmla="*/ 165 w 999"/>
                <a:gd name="T23" fmla="*/ 542 h 618"/>
                <a:gd name="T24" fmla="*/ 168 w 999"/>
                <a:gd name="T25" fmla="*/ 576 h 618"/>
                <a:gd name="T26" fmla="*/ 183 w 999"/>
                <a:gd name="T27" fmla="*/ 591 h 618"/>
                <a:gd name="T28" fmla="*/ 221 w 999"/>
                <a:gd name="T29" fmla="*/ 589 h 618"/>
                <a:gd name="T30" fmla="*/ 304 w 999"/>
                <a:gd name="T31" fmla="*/ 589 h 618"/>
                <a:gd name="T32" fmla="*/ 338 w 999"/>
                <a:gd name="T33" fmla="*/ 605 h 618"/>
                <a:gd name="T34" fmla="*/ 348 w 999"/>
                <a:gd name="T35" fmla="*/ 543 h 618"/>
                <a:gd name="T36" fmla="*/ 620 w 999"/>
                <a:gd name="T37" fmla="*/ 584 h 618"/>
                <a:gd name="T38" fmla="*/ 955 w 999"/>
                <a:gd name="T39" fmla="*/ 618 h 618"/>
                <a:gd name="T40" fmla="*/ 965 w 999"/>
                <a:gd name="T41" fmla="*/ 506 h 618"/>
                <a:gd name="T42" fmla="*/ 999 w 999"/>
                <a:gd name="T43" fmla="*/ 144 h 618"/>
                <a:gd name="T44" fmla="*/ 555 w 999"/>
                <a:gd name="T45" fmla="*/ 93 h 618"/>
                <a:gd name="T46" fmla="*/ 336 w 999"/>
                <a:gd name="T47" fmla="*/ 59 h 618"/>
                <a:gd name="T48" fmla="*/ 25 w 999"/>
                <a:gd name="T49" fmla="*/ 0 h 618"/>
                <a:gd name="T50" fmla="*/ 0 w 999"/>
                <a:gd name="T51" fmla="*/ 115 h 618"/>
                <a:gd name="T52" fmla="*/ 17 w 999"/>
                <a:gd name="T53" fmla="*/ 156 h 618"/>
                <a:gd name="T54" fmla="*/ 17 w 999"/>
                <a:gd name="T55" fmla="*/ 156 h 6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99"/>
                <a:gd name="T85" fmla="*/ 0 h 618"/>
                <a:gd name="T86" fmla="*/ 999 w 999"/>
                <a:gd name="T87" fmla="*/ 618 h 6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99" h="618">
                  <a:moveTo>
                    <a:pt x="17" y="156"/>
                  </a:moveTo>
                  <a:lnTo>
                    <a:pt x="19" y="182"/>
                  </a:lnTo>
                  <a:lnTo>
                    <a:pt x="10" y="187"/>
                  </a:lnTo>
                  <a:lnTo>
                    <a:pt x="39" y="214"/>
                  </a:lnTo>
                  <a:lnTo>
                    <a:pt x="70" y="289"/>
                  </a:lnTo>
                  <a:lnTo>
                    <a:pt x="80" y="355"/>
                  </a:lnTo>
                  <a:lnTo>
                    <a:pt x="85" y="391"/>
                  </a:lnTo>
                  <a:lnTo>
                    <a:pt x="63" y="425"/>
                  </a:lnTo>
                  <a:lnTo>
                    <a:pt x="78" y="440"/>
                  </a:lnTo>
                  <a:lnTo>
                    <a:pt x="119" y="418"/>
                  </a:lnTo>
                  <a:lnTo>
                    <a:pt x="146" y="535"/>
                  </a:lnTo>
                  <a:lnTo>
                    <a:pt x="165" y="542"/>
                  </a:lnTo>
                  <a:lnTo>
                    <a:pt x="168" y="576"/>
                  </a:lnTo>
                  <a:lnTo>
                    <a:pt x="183" y="591"/>
                  </a:lnTo>
                  <a:lnTo>
                    <a:pt x="221" y="589"/>
                  </a:lnTo>
                  <a:lnTo>
                    <a:pt x="304" y="589"/>
                  </a:lnTo>
                  <a:lnTo>
                    <a:pt x="338" y="605"/>
                  </a:lnTo>
                  <a:lnTo>
                    <a:pt x="348" y="543"/>
                  </a:lnTo>
                  <a:lnTo>
                    <a:pt x="620" y="584"/>
                  </a:lnTo>
                  <a:lnTo>
                    <a:pt x="955" y="618"/>
                  </a:lnTo>
                  <a:lnTo>
                    <a:pt x="965" y="506"/>
                  </a:lnTo>
                  <a:lnTo>
                    <a:pt x="999" y="144"/>
                  </a:lnTo>
                  <a:lnTo>
                    <a:pt x="555" y="93"/>
                  </a:lnTo>
                  <a:lnTo>
                    <a:pt x="336" y="59"/>
                  </a:lnTo>
                  <a:lnTo>
                    <a:pt x="25" y="0"/>
                  </a:lnTo>
                  <a:lnTo>
                    <a:pt x="0" y="115"/>
                  </a:lnTo>
                  <a:lnTo>
                    <a:pt x="17" y="156"/>
                  </a:lnTo>
                  <a:close/>
                </a:path>
              </a:pathLst>
            </a:custGeom>
            <a:grpFill/>
            <a:ln w="12700">
              <a:solidFill>
                <a:schemeClr val="bg1"/>
              </a:solidFill>
              <a:round/>
              <a:headEnd/>
              <a:tailEnd/>
            </a:ln>
          </p:spPr>
          <p:txBody>
            <a:bodyPr/>
            <a:lstStyle/>
            <a:p>
              <a:pPr eaLnBrk="1" hangingPunct="1">
                <a:defRPr/>
              </a:pPr>
              <a:endParaRPr lang="en-US"/>
            </a:p>
          </p:txBody>
        </p:sp>
        <p:sp>
          <p:nvSpPr>
            <p:cNvPr id="15" name="Freeform 72">
              <a:extLst>
                <a:ext uri="{FF2B5EF4-FFF2-40B4-BE49-F238E27FC236}">
                  <a16:creationId xmlns:a16="http://schemas.microsoft.com/office/drawing/2014/main" id="{628DF38E-D9EA-3F6B-2481-0D05DEA374A5}"/>
                </a:ext>
              </a:extLst>
            </p:cNvPr>
            <p:cNvSpPr>
              <a:spLocks/>
            </p:cNvSpPr>
            <p:nvPr/>
          </p:nvSpPr>
          <p:spPr bwMode="auto">
            <a:xfrm>
              <a:off x="2763838" y="3859213"/>
              <a:ext cx="896937" cy="1011237"/>
            </a:xfrm>
            <a:custGeom>
              <a:avLst/>
              <a:gdLst>
                <a:gd name="T0" fmla="*/ 43 w 666"/>
                <a:gd name="T1" fmla="*/ 477 h 751"/>
                <a:gd name="T2" fmla="*/ 26 w 666"/>
                <a:gd name="T3" fmla="*/ 450 h 751"/>
                <a:gd name="T4" fmla="*/ 34 w 666"/>
                <a:gd name="T5" fmla="*/ 408 h 751"/>
                <a:gd name="T6" fmla="*/ 79 w 666"/>
                <a:gd name="T7" fmla="*/ 338 h 751"/>
                <a:gd name="T8" fmla="*/ 111 w 666"/>
                <a:gd name="T9" fmla="*/ 318 h 751"/>
                <a:gd name="T10" fmla="*/ 92 w 666"/>
                <a:gd name="T11" fmla="*/ 292 h 751"/>
                <a:gd name="T12" fmla="*/ 80 w 666"/>
                <a:gd name="T13" fmla="*/ 224 h 751"/>
                <a:gd name="T14" fmla="*/ 94 w 666"/>
                <a:gd name="T15" fmla="*/ 97 h 751"/>
                <a:gd name="T16" fmla="*/ 116 w 666"/>
                <a:gd name="T17" fmla="*/ 90 h 751"/>
                <a:gd name="T18" fmla="*/ 153 w 666"/>
                <a:gd name="T19" fmla="*/ 112 h 751"/>
                <a:gd name="T20" fmla="*/ 186 w 666"/>
                <a:gd name="T21" fmla="*/ 0 h 751"/>
                <a:gd name="T22" fmla="*/ 666 w 666"/>
                <a:gd name="T23" fmla="*/ 80 h 751"/>
                <a:gd name="T24" fmla="*/ 566 w 666"/>
                <a:gd name="T25" fmla="*/ 751 h 751"/>
                <a:gd name="T26" fmla="*/ 418 w 666"/>
                <a:gd name="T27" fmla="*/ 730 h 751"/>
                <a:gd name="T28" fmla="*/ 327 w 666"/>
                <a:gd name="T29" fmla="*/ 705 h 751"/>
                <a:gd name="T30" fmla="*/ 138 w 666"/>
                <a:gd name="T31" fmla="*/ 630 h 751"/>
                <a:gd name="T32" fmla="*/ 0 w 666"/>
                <a:gd name="T33" fmla="*/ 515 h 751"/>
                <a:gd name="T34" fmla="*/ 43 w 666"/>
                <a:gd name="T35" fmla="*/ 477 h 751"/>
                <a:gd name="T36" fmla="*/ 43 w 666"/>
                <a:gd name="T37" fmla="*/ 477 h 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6"/>
                <a:gd name="T58" fmla="*/ 0 h 751"/>
                <a:gd name="T59" fmla="*/ 666 w 666"/>
                <a:gd name="T60" fmla="*/ 751 h 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6" h="751">
                  <a:moveTo>
                    <a:pt x="43" y="477"/>
                  </a:moveTo>
                  <a:lnTo>
                    <a:pt x="26" y="450"/>
                  </a:lnTo>
                  <a:lnTo>
                    <a:pt x="34" y="408"/>
                  </a:lnTo>
                  <a:lnTo>
                    <a:pt x="79" y="338"/>
                  </a:lnTo>
                  <a:lnTo>
                    <a:pt x="111" y="318"/>
                  </a:lnTo>
                  <a:lnTo>
                    <a:pt x="92" y="292"/>
                  </a:lnTo>
                  <a:lnTo>
                    <a:pt x="80" y="224"/>
                  </a:lnTo>
                  <a:lnTo>
                    <a:pt x="94" y="97"/>
                  </a:lnTo>
                  <a:lnTo>
                    <a:pt x="116" y="90"/>
                  </a:lnTo>
                  <a:lnTo>
                    <a:pt x="153" y="112"/>
                  </a:lnTo>
                  <a:lnTo>
                    <a:pt x="186" y="0"/>
                  </a:lnTo>
                  <a:lnTo>
                    <a:pt x="666" y="80"/>
                  </a:lnTo>
                  <a:lnTo>
                    <a:pt x="566" y="751"/>
                  </a:lnTo>
                  <a:lnTo>
                    <a:pt x="418" y="730"/>
                  </a:lnTo>
                  <a:lnTo>
                    <a:pt x="327" y="705"/>
                  </a:lnTo>
                  <a:lnTo>
                    <a:pt x="138" y="630"/>
                  </a:lnTo>
                  <a:lnTo>
                    <a:pt x="0" y="515"/>
                  </a:lnTo>
                  <a:lnTo>
                    <a:pt x="43" y="477"/>
                  </a:lnTo>
                  <a:close/>
                </a:path>
              </a:pathLst>
            </a:custGeom>
            <a:grpFill/>
            <a:ln w="12700">
              <a:solidFill>
                <a:schemeClr val="bg1"/>
              </a:solidFill>
              <a:round/>
              <a:headEnd/>
              <a:tailEnd/>
            </a:ln>
          </p:spPr>
          <p:txBody>
            <a:bodyPr/>
            <a:lstStyle/>
            <a:p>
              <a:pPr eaLnBrk="1" hangingPunct="1">
                <a:defRPr/>
              </a:pPr>
              <a:endParaRPr lang="en-US"/>
            </a:p>
          </p:txBody>
        </p:sp>
        <p:sp>
          <p:nvSpPr>
            <p:cNvPr id="16" name="Freeform 73">
              <a:extLst>
                <a:ext uri="{FF2B5EF4-FFF2-40B4-BE49-F238E27FC236}">
                  <a16:creationId xmlns:a16="http://schemas.microsoft.com/office/drawing/2014/main" id="{89D7367A-7B40-32B6-3169-5034E0E45615}"/>
                </a:ext>
              </a:extLst>
            </p:cNvPr>
            <p:cNvSpPr>
              <a:spLocks/>
            </p:cNvSpPr>
            <p:nvPr/>
          </p:nvSpPr>
          <p:spPr bwMode="auto">
            <a:xfrm>
              <a:off x="3508375" y="2646363"/>
              <a:ext cx="925513" cy="746125"/>
            </a:xfrm>
            <a:custGeom>
              <a:avLst/>
              <a:gdLst>
                <a:gd name="T0" fmla="*/ 0 w 688"/>
                <a:gd name="T1" fmla="*/ 474 h 554"/>
                <a:gd name="T2" fmla="*/ 81 w 688"/>
                <a:gd name="T3" fmla="*/ 0 h 554"/>
                <a:gd name="T4" fmla="*/ 353 w 688"/>
                <a:gd name="T5" fmla="*/ 41 h 554"/>
                <a:gd name="T6" fmla="*/ 688 w 688"/>
                <a:gd name="T7" fmla="*/ 75 h 554"/>
                <a:gd name="T8" fmla="*/ 664 w 688"/>
                <a:gd name="T9" fmla="*/ 315 h 554"/>
                <a:gd name="T10" fmla="*/ 642 w 688"/>
                <a:gd name="T11" fmla="*/ 554 h 554"/>
                <a:gd name="T12" fmla="*/ 185 w 688"/>
                <a:gd name="T13" fmla="*/ 503 h 554"/>
                <a:gd name="T14" fmla="*/ 0 w 688"/>
                <a:gd name="T15" fmla="*/ 474 h 554"/>
                <a:gd name="T16" fmla="*/ 0 w 688"/>
                <a:gd name="T17" fmla="*/ 474 h 5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8"/>
                <a:gd name="T28" fmla="*/ 0 h 554"/>
                <a:gd name="T29" fmla="*/ 688 w 688"/>
                <a:gd name="T30" fmla="*/ 554 h 5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8" h="554">
                  <a:moveTo>
                    <a:pt x="0" y="474"/>
                  </a:moveTo>
                  <a:lnTo>
                    <a:pt x="81" y="0"/>
                  </a:lnTo>
                  <a:lnTo>
                    <a:pt x="353" y="41"/>
                  </a:lnTo>
                  <a:lnTo>
                    <a:pt x="688" y="75"/>
                  </a:lnTo>
                  <a:lnTo>
                    <a:pt x="664" y="315"/>
                  </a:lnTo>
                  <a:lnTo>
                    <a:pt x="642" y="554"/>
                  </a:lnTo>
                  <a:lnTo>
                    <a:pt x="185" y="503"/>
                  </a:lnTo>
                  <a:lnTo>
                    <a:pt x="0" y="474"/>
                  </a:lnTo>
                  <a:close/>
                </a:path>
              </a:pathLst>
            </a:custGeom>
            <a:grpFill/>
            <a:ln w="12700">
              <a:solidFill>
                <a:schemeClr val="bg1"/>
              </a:solidFill>
              <a:round/>
              <a:headEnd/>
              <a:tailEnd/>
            </a:ln>
          </p:spPr>
          <p:txBody>
            <a:bodyPr/>
            <a:lstStyle/>
            <a:p>
              <a:pPr eaLnBrk="1" hangingPunct="1">
                <a:defRPr/>
              </a:pPr>
              <a:endParaRPr lang="en-US"/>
            </a:p>
          </p:txBody>
        </p:sp>
        <p:sp>
          <p:nvSpPr>
            <p:cNvPr id="17" name="Freeform 74">
              <a:extLst>
                <a:ext uri="{FF2B5EF4-FFF2-40B4-BE49-F238E27FC236}">
                  <a16:creationId xmlns:a16="http://schemas.microsoft.com/office/drawing/2014/main" id="{C1BE22F8-DD72-6F9A-C279-B7CB5B7FD3AF}"/>
                </a:ext>
              </a:extLst>
            </p:cNvPr>
            <p:cNvSpPr>
              <a:spLocks/>
            </p:cNvSpPr>
            <p:nvPr/>
          </p:nvSpPr>
          <p:spPr bwMode="auto">
            <a:xfrm>
              <a:off x="3660775" y="3324225"/>
              <a:ext cx="958850" cy="736600"/>
            </a:xfrm>
            <a:custGeom>
              <a:avLst/>
              <a:gdLst>
                <a:gd name="T0" fmla="*/ 72 w 712"/>
                <a:gd name="T1" fmla="*/ 0 h 547"/>
                <a:gd name="T2" fmla="*/ 529 w 712"/>
                <a:gd name="T3" fmla="*/ 51 h 547"/>
                <a:gd name="T4" fmla="*/ 712 w 712"/>
                <a:gd name="T5" fmla="*/ 67 h 547"/>
                <a:gd name="T6" fmla="*/ 705 w 712"/>
                <a:gd name="T7" fmla="*/ 185 h 547"/>
                <a:gd name="T8" fmla="*/ 680 w 712"/>
                <a:gd name="T9" fmla="*/ 547 h 547"/>
                <a:gd name="T10" fmla="*/ 586 w 712"/>
                <a:gd name="T11" fmla="*/ 541 h 547"/>
                <a:gd name="T12" fmla="*/ 296 w 712"/>
                <a:gd name="T13" fmla="*/ 515 h 547"/>
                <a:gd name="T14" fmla="*/ 0 w 712"/>
                <a:gd name="T15" fmla="*/ 478 h 547"/>
                <a:gd name="T16" fmla="*/ 72 w 712"/>
                <a:gd name="T17" fmla="*/ 0 h 547"/>
                <a:gd name="T18" fmla="*/ 72 w 712"/>
                <a:gd name="T19" fmla="*/ 0 h 5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2"/>
                <a:gd name="T31" fmla="*/ 0 h 547"/>
                <a:gd name="T32" fmla="*/ 712 w 712"/>
                <a:gd name="T33" fmla="*/ 547 h 5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2" h="547">
                  <a:moveTo>
                    <a:pt x="72" y="0"/>
                  </a:moveTo>
                  <a:lnTo>
                    <a:pt x="529" y="51"/>
                  </a:lnTo>
                  <a:lnTo>
                    <a:pt x="712" y="67"/>
                  </a:lnTo>
                  <a:lnTo>
                    <a:pt x="705" y="185"/>
                  </a:lnTo>
                  <a:lnTo>
                    <a:pt x="680" y="547"/>
                  </a:lnTo>
                  <a:lnTo>
                    <a:pt x="586" y="541"/>
                  </a:lnTo>
                  <a:lnTo>
                    <a:pt x="296" y="515"/>
                  </a:lnTo>
                  <a:lnTo>
                    <a:pt x="0" y="478"/>
                  </a:lnTo>
                  <a:lnTo>
                    <a:pt x="72" y="0"/>
                  </a:lnTo>
                  <a:close/>
                </a:path>
              </a:pathLst>
            </a:custGeom>
            <a:grpFill/>
            <a:ln w="12700">
              <a:solidFill>
                <a:schemeClr val="bg1"/>
              </a:solidFill>
              <a:round/>
              <a:headEnd/>
              <a:tailEnd/>
            </a:ln>
          </p:spPr>
          <p:txBody>
            <a:bodyPr/>
            <a:lstStyle/>
            <a:p>
              <a:pPr eaLnBrk="1" hangingPunct="1">
                <a:defRPr/>
              </a:pPr>
              <a:endParaRPr lang="en-US"/>
            </a:p>
          </p:txBody>
        </p:sp>
        <p:sp>
          <p:nvSpPr>
            <p:cNvPr id="18" name="Freeform 75">
              <a:extLst>
                <a:ext uri="{FF2B5EF4-FFF2-40B4-BE49-F238E27FC236}">
                  <a16:creationId xmlns:a16="http://schemas.microsoft.com/office/drawing/2014/main" id="{66385065-F4FD-4617-DF35-3010345E1E1B}"/>
                </a:ext>
              </a:extLst>
            </p:cNvPr>
            <p:cNvSpPr>
              <a:spLocks/>
            </p:cNvSpPr>
            <p:nvPr/>
          </p:nvSpPr>
          <p:spPr bwMode="auto">
            <a:xfrm>
              <a:off x="3525838" y="3967163"/>
              <a:ext cx="923925" cy="920750"/>
            </a:xfrm>
            <a:custGeom>
              <a:avLst/>
              <a:gdLst>
                <a:gd name="T0" fmla="*/ 87 w 686"/>
                <a:gd name="T1" fmla="*/ 683 h 683"/>
                <a:gd name="T2" fmla="*/ 95 w 686"/>
                <a:gd name="T3" fmla="*/ 632 h 683"/>
                <a:gd name="T4" fmla="*/ 267 w 686"/>
                <a:gd name="T5" fmla="*/ 654 h 683"/>
                <a:gd name="T6" fmla="*/ 260 w 686"/>
                <a:gd name="T7" fmla="*/ 628 h 683"/>
                <a:gd name="T8" fmla="*/ 630 w 686"/>
                <a:gd name="T9" fmla="*/ 662 h 683"/>
                <a:gd name="T10" fmla="*/ 686 w 686"/>
                <a:gd name="T11" fmla="*/ 63 h 683"/>
                <a:gd name="T12" fmla="*/ 396 w 686"/>
                <a:gd name="T13" fmla="*/ 37 h 683"/>
                <a:gd name="T14" fmla="*/ 100 w 686"/>
                <a:gd name="T15" fmla="*/ 0 h 683"/>
                <a:gd name="T16" fmla="*/ 0 w 686"/>
                <a:gd name="T17" fmla="*/ 671 h 683"/>
                <a:gd name="T18" fmla="*/ 87 w 686"/>
                <a:gd name="T19" fmla="*/ 683 h 683"/>
                <a:gd name="T20" fmla="*/ 87 w 686"/>
                <a:gd name="T21" fmla="*/ 683 h 6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6"/>
                <a:gd name="T34" fmla="*/ 0 h 683"/>
                <a:gd name="T35" fmla="*/ 686 w 686"/>
                <a:gd name="T36" fmla="*/ 683 h 6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6" h="683">
                  <a:moveTo>
                    <a:pt x="87" y="683"/>
                  </a:moveTo>
                  <a:lnTo>
                    <a:pt x="95" y="632"/>
                  </a:lnTo>
                  <a:lnTo>
                    <a:pt x="267" y="654"/>
                  </a:lnTo>
                  <a:lnTo>
                    <a:pt x="260" y="628"/>
                  </a:lnTo>
                  <a:lnTo>
                    <a:pt x="630" y="662"/>
                  </a:lnTo>
                  <a:lnTo>
                    <a:pt x="686" y="63"/>
                  </a:lnTo>
                  <a:lnTo>
                    <a:pt x="396" y="37"/>
                  </a:lnTo>
                  <a:lnTo>
                    <a:pt x="100" y="0"/>
                  </a:lnTo>
                  <a:lnTo>
                    <a:pt x="0" y="671"/>
                  </a:lnTo>
                  <a:lnTo>
                    <a:pt x="87" y="683"/>
                  </a:lnTo>
                  <a:close/>
                </a:path>
              </a:pathLst>
            </a:custGeom>
            <a:grpFill/>
            <a:ln w="12700">
              <a:solidFill>
                <a:schemeClr val="bg1"/>
              </a:solidFill>
              <a:round/>
              <a:headEnd/>
              <a:tailEnd/>
            </a:ln>
          </p:spPr>
          <p:txBody>
            <a:bodyPr/>
            <a:lstStyle/>
            <a:p>
              <a:pPr eaLnBrk="1" hangingPunct="1">
                <a:defRPr/>
              </a:pPr>
              <a:endParaRPr lang="en-US"/>
            </a:p>
          </p:txBody>
        </p:sp>
        <p:sp>
          <p:nvSpPr>
            <p:cNvPr id="19" name="Freeform 76">
              <a:extLst>
                <a:ext uri="{FF2B5EF4-FFF2-40B4-BE49-F238E27FC236}">
                  <a16:creationId xmlns:a16="http://schemas.microsoft.com/office/drawing/2014/main" id="{43B53468-568E-2204-067E-7425AAB75ACF}"/>
                </a:ext>
              </a:extLst>
            </p:cNvPr>
            <p:cNvSpPr>
              <a:spLocks/>
            </p:cNvSpPr>
            <p:nvPr/>
          </p:nvSpPr>
          <p:spPr bwMode="auto">
            <a:xfrm>
              <a:off x="3875088" y="4135438"/>
              <a:ext cx="1836737" cy="1731962"/>
            </a:xfrm>
            <a:custGeom>
              <a:avLst/>
              <a:gdLst>
                <a:gd name="T0" fmla="*/ 0 w 1364"/>
                <a:gd name="T1" fmla="*/ 503 h 1286"/>
                <a:gd name="T2" fmla="*/ 370 w 1364"/>
                <a:gd name="T3" fmla="*/ 537 h 1286"/>
                <a:gd name="T4" fmla="*/ 421 w 1364"/>
                <a:gd name="T5" fmla="*/ 0 h 1286"/>
                <a:gd name="T6" fmla="*/ 717 w 1364"/>
                <a:gd name="T7" fmla="*/ 17 h 1286"/>
                <a:gd name="T8" fmla="*/ 707 w 1364"/>
                <a:gd name="T9" fmla="*/ 248 h 1286"/>
                <a:gd name="T10" fmla="*/ 736 w 1364"/>
                <a:gd name="T11" fmla="*/ 272 h 1286"/>
                <a:gd name="T12" fmla="*/ 763 w 1364"/>
                <a:gd name="T13" fmla="*/ 272 h 1286"/>
                <a:gd name="T14" fmla="*/ 785 w 1364"/>
                <a:gd name="T15" fmla="*/ 294 h 1286"/>
                <a:gd name="T16" fmla="*/ 829 w 1364"/>
                <a:gd name="T17" fmla="*/ 305 h 1286"/>
                <a:gd name="T18" fmla="*/ 919 w 1364"/>
                <a:gd name="T19" fmla="*/ 344 h 1286"/>
                <a:gd name="T20" fmla="*/ 934 w 1364"/>
                <a:gd name="T21" fmla="*/ 327 h 1286"/>
                <a:gd name="T22" fmla="*/ 992 w 1364"/>
                <a:gd name="T23" fmla="*/ 361 h 1286"/>
                <a:gd name="T24" fmla="*/ 1069 w 1364"/>
                <a:gd name="T25" fmla="*/ 359 h 1286"/>
                <a:gd name="T26" fmla="*/ 1121 w 1364"/>
                <a:gd name="T27" fmla="*/ 344 h 1286"/>
                <a:gd name="T28" fmla="*/ 1194 w 1364"/>
                <a:gd name="T29" fmla="*/ 330 h 1286"/>
                <a:gd name="T30" fmla="*/ 1261 w 1364"/>
                <a:gd name="T31" fmla="*/ 366 h 1286"/>
                <a:gd name="T32" fmla="*/ 1271 w 1364"/>
                <a:gd name="T33" fmla="*/ 378 h 1286"/>
                <a:gd name="T34" fmla="*/ 1306 w 1364"/>
                <a:gd name="T35" fmla="*/ 378 h 1286"/>
                <a:gd name="T36" fmla="*/ 1313 w 1364"/>
                <a:gd name="T37" fmla="*/ 568 h 1286"/>
                <a:gd name="T38" fmla="*/ 1364 w 1364"/>
                <a:gd name="T39" fmla="*/ 661 h 1286"/>
                <a:gd name="T40" fmla="*/ 1345 w 1364"/>
                <a:gd name="T41" fmla="*/ 734 h 1286"/>
                <a:gd name="T42" fmla="*/ 1349 w 1364"/>
                <a:gd name="T43" fmla="*/ 795 h 1286"/>
                <a:gd name="T44" fmla="*/ 1327 w 1364"/>
                <a:gd name="T45" fmla="*/ 826 h 1286"/>
                <a:gd name="T46" fmla="*/ 1335 w 1364"/>
                <a:gd name="T47" fmla="*/ 836 h 1286"/>
                <a:gd name="T48" fmla="*/ 1279 w 1364"/>
                <a:gd name="T49" fmla="*/ 853 h 1286"/>
                <a:gd name="T50" fmla="*/ 1235 w 1364"/>
                <a:gd name="T51" fmla="*/ 858 h 1286"/>
                <a:gd name="T52" fmla="*/ 1244 w 1364"/>
                <a:gd name="T53" fmla="*/ 826 h 1286"/>
                <a:gd name="T54" fmla="*/ 1220 w 1364"/>
                <a:gd name="T55" fmla="*/ 845 h 1286"/>
                <a:gd name="T56" fmla="*/ 1221 w 1364"/>
                <a:gd name="T57" fmla="*/ 882 h 1286"/>
                <a:gd name="T58" fmla="*/ 1191 w 1364"/>
                <a:gd name="T59" fmla="*/ 921 h 1286"/>
                <a:gd name="T60" fmla="*/ 1029 w 1364"/>
                <a:gd name="T61" fmla="*/ 1003 h 1286"/>
                <a:gd name="T62" fmla="*/ 979 w 1364"/>
                <a:gd name="T63" fmla="*/ 1055 h 1286"/>
                <a:gd name="T64" fmla="*/ 931 w 1364"/>
                <a:gd name="T65" fmla="*/ 1169 h 1286"/>
                <a:gd name="T66" fmla="*/ 970 w 1364"/>
                <a:gd name="T67" fmla="*/ 1286 h 1286"/>
                <a:gd name="T68" fmla="*/ 933 w 1364"/>
                <a:gd name="T69" fmla="*/ 1286 h 1286"/>
                <a:gd name="T70" fmla="*/ 758 w 1364"/>
                <a:gd name="T71" fmla="*/ 1225 h 1286"/>
                <a:gd name="T72" fmla="*/ 739 w 1364"/>
                <a:gd name="T73" fmla="*/ 1174 h 1286"/>
                <a:gd name="T74" fmla="*/ 720 w 1364"/>
                <a:gd name="T75" fmla="*/ 1152 h 1286"/>
                <a:gd name="T76" fmla="*/ 715 w 1364"/>
                <a:gd name="T77" fmla="*/ 1084 h 1286"/>
                <a:gd name="T78" fmla="*/ 681 w 1364"/>
                <a:gd name="T79" fmla="*/ 1061 h 1286"/>
                <a:gd name="T80" fmla="*/ 588 w 1364"/>
                <a:gd name="T81" fmla="*/ 880 h 1286"/>
                <a:gd name="T82" fmla="*/ 542 w 1364"/>
                <a:gd name="T83" fmla="*/ 846 h 1286"/>
                <a:gd name="T84" fmla="*/ 528 w 1364"/>
                <a:gd name="T85" fmla="*/ 818 h 1286"/>
                <a:gd name="T86" fmla="*/ 391 w 1364"/>
                <a:gd name="T87" fmla="*/ 811 h 1286"/>
                <a:gd name="T88" fmla="*/ 318 w 1364"/>
                <a:gd name="T89" fmla="*/ 896 h 1286"/>
                <a:gd name="T90" fmla="*/ 194 w 1364"/>
                <a:gd name="T91" fmla="*/ 807 h 1286"/>
                <a:gd name="T92" fmla="*/ 156 w 1364"/>
                <a:gd name="T93" fmla="*/ 685 h 1286"/>
                <a:gd name="T94" fmla="*/ 37 w 1364"/>
                <a:gd name="T95" fmla="*/ 571 h 1286"/>
                <a:gd name="T96" fmla="*/ 24 w 1364"/>
                <a:gd name="T97" fmla="*/ 534 h 1286"/>
                <a:gd name="T98" fmla="*/ 7 w 1364"/>
                <a:gd name="T99" fmla="*/ 529 h 1286"/>
                <a:gd name="T100" fmla="*/ 0 w 1364"/>
                <a:gd name="T101" fmla="*/ 503 h 1286"/>
                <a:gd name="T102" fmla="*/ 0 w 1364"/>
                <a:gd name="T103" fmla="*/ 503 h 12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4"/>
                <a:gd name="T157" fmla="*/ 0 h 1286"/>
                <a:gd name="T158" fmla="*/ 1364 w 1364"/>
                <a:gd name="T159" fmla="*/ 1286 h 12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4" h="1286">
                  <a:moveTo>
                    <a:pt x="0" y="503"/>
                  </a:moveTo>
                  <a:lnTo>
                    <a:pt x="370" y="537"/>
                  </a:lnTo>
                  <a:lnTo>
                    <a:pt x="421" y="0"/>
                  </a:lnTo>
                  <a:lnTo>
                    <a:pt x="717" y="17"/>
                  </a:lnTo>
                  <a:lnTo>
                    <a:pt x="707" y="248"/>
                  </a:lnTo>
                  <a:lnTo>
                    <a:pt x="736" y="272"/>
                  </a:lnTo>
                  <a:lnTo>
                    <a:pt x="763" y="272"/>
                  </a:lnTo>
                  <a:lnTo>
                    <a:pt x="785" y="294"/>
                  </a:lnTo>
                  <a:lnTo>
                    <a:pt x="829" y="305"/>
                  </a:lnTo>
                  <a:lnTo>
                    <a:pt x="919" y="344"/>
                  </a:lnTo>
                  <a:lnTo>
                    <a:pt x="934" y="327"/>
                  </a:lnTo>
                  <a:lnTo>
                    <a:pt x="992" y="361"/>
                  </a:lnTo>
                  <a:lnTo>
                    <a:pt x="1069" y="359"/>
                  </a:lnTo>
                  <a:lnTo>
                    <a:pt x="1121" y="344"/>
                  </a:lnTo>
                  <a:lnTo>
                    <a:pt x="1194" y="330"/>
                  </a:lnTo>
                  <a:lnTo>
                    <a:pt x="1261" y="366"/>
                  </a:lnTo>
                  <a:lnTo>
                    <a:pt x="1271" y="378"/>
                  </a:lnTo>
                  <a:lnTo>
                    <a:pt x="1306" y="378"/>
                  </a:lnTo>
                  <a:lnTo>
                    <a:pt x="1313" y="568"/>
                  </a:lnTo>
                  <a:lnTo>
                    <a:pt x="1364" y="661"/>
                  </a:lnTo>
                  <a:lnTo>
                    <a:pt x="1345" y="734"/>
                  </a:lnTo>
                  <a:lnTo>
                    <a:pt x="1349" y="795"/>
                  </a:lnTo>
                  <a:lnTo>
                    <a:pt x="1327" y="826"/>
                  </a:lnTo>
                  <a:lnTo>
                    <a:pt x="1335" y="836"/>
                  </a:lnTo>
                  <a:lnTo>
                    <a:pt x="1279" y="853"/>
                  </a:lnTo>
                  <a:lnTo>
                    <a:pt x="1235" y="858"/>
                  </a:lnTo>
                  <a:lnTo>
                    <a:pt x="1244" y="826"/>
                  </a:lnTo>
                  <a:lnTo>
                    <a:pt x="1220" y="845"/>
                  </a:lnTo>
                  <a:lnTo>
                    <a:pt x="1221" y="882"/>
                  </a:lnTo>
                  <a:lnTo>
                    <a:pt x="1191" y="921"/>
                  </a:lnTo>
                  <a:lnTo>
                    <a:pt x="1029" y="1003"/>
                  </a:lnTo>
                  <a:lnTo>
                    <a:pt x="979" y="1055"/>
                  </a:lnTo>
                  <a:lnTo>
                    <a:pt x="931" y="1169"/>
                  </a:lnTo>
                  <a:lnTo>
                    <a:pt x="970" y="1286"/>
                  </a:lnTo>
                  <a:lnTo>
                    <a:pt x="933" y="1286"/>
                  </a:lnTo>
                  <a:lnTo>
                    <a:pt x="758" y="1225"/>
                  </a:lnTo>
                  <a:lnTo>
                    <a:pt x="739" y="1174"/>
                  </a:lnTo>
                  <a:lnTo>
                    <a:pt x="720" y="1152"/>
                  </a:lnTo>
                  <a:lnTo>
                    <a:pt x="715" y="1084"/>
                  </a:lnTo>
                  <a:lnTo>
                    <a:pt x="681" y="1061"/>
                  </a:lnTo>
                  <a:lnTo>
                    <a:pt x="588" y="880"/>
                  </a:lnTo>
                  <a:lnTo>
                    <a:pt x="542" y="846"/>
                  </a:lnTo>
                  <a:lnTo>
                    <a:pt x="528" y="818"/>
                  </a:lnTo>
                  <a:lnTo>
                    <a:pt x="391" y="811"/>
                  </a:lnTo>
                  <a:lnTo>
                    <a:pt x="318" y="896"/>
                  </a:lnTo>
                  <a:lnTo>
                    <a:pt x="194" y="807"/>
                  </a:lnTo>
                  <a:lnTo>
                    <a:pt x="156" y="685"/>
                  </a:lnTo>
                  <a:lnTo>
                    <a:pt x="37" y="571"/>
                  </a:lnTo>
                  <a:lnTo>
                    <a:pt x="24" y="534"/>
                  </a:lnTo>
                  <a:lnTo>
                    <a:pt x="7" y="529"/>
                  </a:lnTo>
                  <a:lnTo>
                    <a:pt x="0" y="503"/>
                  </a:lnTo>
                  <a:close/>
                </a:path>
              </a:pathLst>
            </a:custGeom>
            <a:grpFill/>
            <a:ln w="12700">
              <a:solidFill>
                <a:schemeClr val="bg1"/>
              </a:solidFill>
              <a:round/>
              <a:headEnd/>
              <a:tailEnd/>
            </a:ln>
          </p:spPr>
          <p:txBody>
            <a:bodyPr/>
            <a:lstStyle/>
            <a:p>
              <a:pPr eaLnBrk="1" hangingPunct="1">
                <a:defRPr/>
              </a:pPr>
              <a:endParaRPr lang="en-US"/>
            </a:p>
          </p:txBody>
        </p:sp>
        <p:sp>
          <p:nvSpPr>
            <p:cNvPr id="20" name="Freeform 77">
              <a:extLst>
                <a:ext uri="{FF2B5EF4-FFF2-40B4-BE49-F238E27FC236}">
                  <a16:creationId xmlns:a16="http://schemas.microsoft.com/office/drawing/2014/main" id="{A94D013B-1AEA-9484-8B67-A623CD018A4F}"/>
                </a:ext>
              </a:extLst>
            </p:cNvPr>
            <p:cNvSpPr>
              <a:spLocks/>
            </p:cNvSpPr>
            <p:nvPr/>
          </p:nvSpPr>
          <p:spPr bwMode="auto">
            <a:xfrm>
              <a:off x="4448175" y="2109788"/>
              <a:ext cx="863600" cy="530225"/>
            </a:xfrm>
            <a:custGeom>
              <a:avLst/>
              <a:gdLst>
                <a:gd name="T0" fmla="*/ 34 w 642"/>
                <a:gd name="T1" fmla="*/ 0 h 394"/>
                <a:gd name="T2" fmla="*/ 593 w 642"/>
                <a:gd name="T3" fmla="*/ 29 h 394"/>
                <a:gd name="T4" fmla="*/ 596 w 642"/>
                <a:gd name="T5" fmla="*/ 128 h 394"/>
                <a:gd name="T6" fmla="*/ 621 w 642"/>
                <a:gd name="T7" fmla="*/ 209 h 394"/>
                <a:gd name="T8" fmla="*/ 625 w 642"/>
                <a:gd name="T9" fmla="*/ 311 h 394"/>
                <a:gd name="T10" fmla="*/ 642 w 642"/>
                <a:gd name="T11" fmla="*/ 394 h 394"/>
                <a:gd name="T12" fmla="*/ 304 w 642"/>
                <a:gd name="T13" fmla="*/ 384 h 394"/>
                <a:gd name="T14" fmla="*/ 0 w 642"/>
                <a:gd name="T15" fmla="*/ 362 h 394"/>
                <a:gd name="T16" fmla="*/ 34 w 642"/>
                <a:gd name="T17" fmla="*/ 0 h 394"/>
                <a:gd name="T18" fmla="*/ 34 w 642"/>
                <a:gd name="T19" fmla="*/ 0 h 3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2"/>
                <a:gd name="T31" fmla="*/ 0 h 394"/>
                <a:gd name="T32" fmla="*/ 642 w 642"/>
                <a:gd name="T33" fmla="*/ 394 h 3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2" h="394">
                  <a:moveTo>
                    <a:pt x="34" y="0"/>
                  </a:moveTo>
                  <a:lnTo>
                    <a:pt x="593" y="29"/>
                  </a:lnTo>
                  <a:lnTo>
                    <a:pt x="596" y="128"/>
                  </a:lnTo>
                  <a:lnTo>
                    <a:pt x="621" y="209"/>
                  </a:lnTo>
                  <a:lnTo>
                    <a:pt x="625" y="311"/>
                  </a:lnTo>
                  <a:lnTo>
                    <a:pt x="642" y="394"/>
                  </a:lnTo>
                  <a:lnTo>
                    <a:pt x="304" y="384"/>
                  </a:lnTo>
                  <a:lnTo>
                    <a:pt x="0" y="362"/>
                  </a:lnTo>
                  <a:lnTo>
                    <a:pt x="34" y="0"/>
                  </a:lnTo>
                  <a:close/>
                </a:path>
              </a:pathLst>
            </a:custGeom>
            <a:grpFill/>
            <a:ln w="12700">
              <a:solidFill>
                <a:schemeClr val="bg1"/>
              </a:solidFill>
              <a:round/>
              <a:headEnd/>
              <a:tailEnd/>
            </a:ln>
          </p:spPr>
          <p:txBody>
            <a:bodyPr/>
            <a:lstStyle/>
            <a:p>
              <a:pPr eaLnBrk="1" hangingPunct="1">
                <a:defRPr/>
              </a:pPr>
              <a:endParaRPr lang="en-US"/>
            </a:p>
          </p:txBody>
        </p:sp>
        <p:sp>
          <p:nvSpPr>
            <p:cNvPr id="21" name="Freeform 78">
              <a:extLst>
                <a:ext uri="{FF2B5EF4-FFF2-40B4-BE49-F238E27FC236}">
                  <a16:creationId xmlns:a16="http://schemas.microsoft.com/office/drawing/2014/main" id="{8DF43B4D-4DA3-E98D-9232-78A744BB54E2}"/>
                </a:ext>
              </a:extLst>
            </p:cNvPr>
            <p:cNvSpPr>
              <a:spLocks/>
            </p:cNvSpPr>
            <p:nvPr/>
          </p:nvSpPr>
          <p:spPr bwMode="auto">
            <a:xfrm>
              <a:off x="4402138" y="2597150"/>
              <a:ext cx="923925" cy="604838"/>
            </a:xfrm>
            <a:custGeom>
              <a:avLst/>
              <a:gdLst>
                <a:gd name="T0" fmla="*/ 34 w 686"/>
                <a:gd name="T1" fmla="*/ 0 h 449"/>
                <a:gd name="T2" fmla="*/ 338 w 686"/>
                <a:gd name="T3" fmla="*/ 22 h 449"/>
                <a:gd name="T4" fmla="*/ 676 w 686"/>
                <a:gd name="T5" fmla="*/ 32 h 449"/>
                <a:gd name="T6" fmla="*/ 654 w 686"/>
                <a:gd name="T7" fmla="*/ 75 h 449"/>
                <a:gd name="T8" fmla="*/ 686 w 686"/>
                <a:gd name="T9" fmla="*/ 105 h 449"/>
                <a:gd name="T10" fmla="*/ 684 w 686"/>
                <a:gd name="T11" fmla="*/ 326 h 449"/>
                <a:gd name="T12" fmla="*/ 671 w 686"/>
                <a:gd name="T13" fmla="*/ 325 h 449"/>
                <a:gd name="T14" fmla="*/ 672 w 686"/>
                <a:gd name="T15" fmla="*/ 353 h 449"/>
                <a:gd name="T16" fmla="*/ 683 w 686"/>
                <a:gd name="T17" fmla="*/ 376 h 449"/>
                <a:gd name="T18" fmla="*/ 676 w 686"/>
                <a:gd name="T19" fmla="*/ 396 h 449"/>
                <a:gd name="T20" fmla="*/ 683 w 686"/>
                <a:gd name="T21" fmla="*/ 449 h 449"/>
                <a:gd name="T22" fmla="*/ 667 w 686"/>
                <a:gd name="T23" fmla="*/ 443 h 449"/>
                <a:gd name="T24" fmla="*/ 650 w 686"/>
                <a:gd name="T25" fmla="*/ 423 h 449"/>
                <a:gd name="T26" fmla="*/ 589 w 686"/>
                <a:gd name="T27" fmla="*/ 403 h 449"/>
                <a:gd name="T28" fmla="*/ 530 w 686"/>
                <a:gd name="T29" fmla="*/ 406 h 449"/>
                <a:gd name="T30" fmla="*/ 496 w 686"/>
                <a:gd name="T31" fmla="*/ 381 h 449"/>
                <a:gd name="T32" fmla="*/ 0 w 686"/>
                <a:gd name="T33" fmla="*/ 352 h 449"/>
                <a:gd name="T34" fmla="*/ 34 w 686"/>
                <a:gd name="T35" fmla="*/ 0 h 449"/>
                <a:gd name="T36" fmla="*/ 34 w 686"/>
                <a:gd name="T37" fmla="*/ 0 h 4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449"/>
                <a:gd name="T59" fmla="*/ 686 w 686"/>
                <a:gd name="T60" fmla="*/ 449 h 4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449">
                  <a:moveTo>
                    <a:pt x="34" y="0"/>
                  </a:moveTo>
                  <a:lnTo>
                    <a:pt x="338" y="22"/>
                  </a:lnTo>
                  <a:lnTo>
                    <a:pt x="676" y="32"/>
                  </a:lnTo>
                  <a:lnTo>
                    <a:pt x="654" y="75"/>
                  </a:lnTo>
                  <a:lnTo>
                    <a:pt x="686" y="105"/>
                  </a:lnTo>
                  <a:lnTo>
                    <a:pt x="684" y="326"/>
                  </a:lnTo>
                  <a:lnTo>
                    <a:pt x="671" y="325"/>
                  </a:lnTo>
                  <a:lnTo>
                    <a:pt x="672" y="353"/>
                  </a:lnTo>
                  <a:lnTo>
                    <a:pt x="683" y="376"/>
                  </a:lnTo>
                  <a:lnTo>
                    <a:pt x="676" y="396"/>
                  </a:lnTo>
                  <a:lnTo>
                    <a:pt x="683" y="449"/>
                  </a:lnTo>
                  <a:lnTo>
                    <a:pt x="667" y="443"/>
                  </a:lnTo>
                  <a:lnTo>
                    <a:pt x="650" y="423"/>
                  </a:lnTo>
                  <a:lnTo>
                    <a:pt x="589" y="403"/>
                  </a:lnTo>
                  <a:lnTo>
                    <a:pt x="530" y="406"/>
                  </a:lnTo>
                  <a:lnTo>
                    <a:pt x="496" y="381"/>
                  </a:lnTo>
                  <a:lnTo>
                    <a:pt x="0" y="352"/>
                  </a:lnTo>
                  <a:lnTo>
                    <a:pt x="34" y="0"/>
                  </a:lnTo>
                  <a:close/>
                </a:path>
              </a:pathLst>
            </a:custGeom>
            <a:grpFill/>
            <a:ln w="12700">
              <a:solidFill>
                <a:schemeClr val="bg1"/>
              </a:solidFill>
              <a:round/>
              <a:headEnd/>
              <a:tailEnd/>
            </a:ln>
          </p:spPr>
          <p:txBody>
            <a:bodyPr/>
            <a:lstStyle/>
            <a:p>
              <a:pPr eaLnBrk="1" hangingPunct="1">
                <a:defRPr/>
              </a:pPr>
              <a:endParaRPr lang="en-US"/>
            </a:p>
          </p:txBody>
        </p:sp>
        <p:sp>
          <p:nvSpPr>
            <p:cNvPr id="22" name="Freeform 79">
              <a:extLst>
                <a:ext uri="{FF2B5EF4-FFF2-40B4-BE49-F238E27FC236}">
                  <a16:creationId xmlns:a16="http://schemas.microsoft.com/office/drawing/2014/main" id="{2C1DE8E7-0C83-1D3B-3D47-EFDB17D33C27}"/>
                </a:ext>
              </a:extLst>
            </p:cNvPr>
            <p:cNvSpPr>
              <a:spLocks/>
            </p:cNvSpPr>
            <p:nvPr/>
          </p:nvSpPr>
          <p:spPr bwMode="auto">
            <a:xfrm>
              <a:off x="4371975" y="3070225"/>
              <a:ext cx="1084263" cy="528638"/>
            </a:xfrm>
            <a:custGeom>
              <a:avLst/>
              <a:gdLst>
                <a:gd name="T0" fmla="*/ 22 w 805"/>
                <a:gd name="T1" fmla="*/ 0 h 392"/>
                <a:gd name="T2" fmla="*/ 518 w 805"/>
                <a:gd name="T3" fmla="*/ 29 h 392"/>
                <a:gd name="T4" fmla="*/ 552 w 805"/>
                <a:gd name="T5" fmla="*/ 54 h 392"/>
                <a:gd name="T6" fmla="*/ 611 w 805"/>
                <a:gd name="T7" fmla="*/ 51 h 392"/>
                <a:gd name="T8" fmla="*/ 672 w 805"/>
                <a:gd name="T9" fmla="*/ 71 h 392"/>
                <a:gd name="T10" fmla="*/ 689 w 805"/>
                <a:gd name="T11" fmla="*/ 91 h 392"/>
                <a:gd name="T12" fmla="*/ 705 w 805"/>
                <a:gd name="T13" fmla="*/ 97 h 392"/>
                <a:gd name="T14" fmla="*/ 732 w 805"/>
                <a:gd name="T15" fmla="*/ 171 h 392"/>
                <a:gd name="T16" fmla="*/ 732 w 805"/>
                <a:gd name="T17" fmla="*/ 193 h 392"/>
                <a:gd name="T18" fmla="*/ 751 w 805"/>
                <a:gd name="T19" fmla="*/ 229 h 392"/>
                <a:gd name="T20" fmla="*/ 759 w 805"/>
                <a:gd name="T21" fmla="*/ 285 h 392"/>
                <a:gd name="T22" fmla="*/ 754 w 805"/>
                <a:gd name="T23" fmla="*/ 302 h 392"/>
                <a:gd name="T24" fmla="*/ 766 w 805"/>
                <a:gd name="T25" fmla="*/ 321 h 392"/>
                <a:gd name="T26" fmla="*/ 805 w 805"/>
                <a:gd name="T27" fmla="*/ 392 h 392"/>
                <a:gd name="T28" fmla="*/ 446 w 805"/>
                <a:gd name="T29" fmla="*/ 389 h 392"/>
                <a:gd name="T30" fmla="*/ 176 w 805"/>
                <a:gd name="T31" fmla="*/ 373 h 392"/>
                <a:gd name="T32" fmla="*/ 183 w 805"/>
                <a:gd name="T33" fmla="*/ 255 h 392"/>
                <a:gd name="T34" fmla="*/ 0 w 805"/>
                <a:gd name="T35" fmla="*/ 239 h 392"/>
                <a:gd name="T36" fmla="*/ 22 w 805"/>
                <a:gd name="T37" fmla="*/ 0 h 392"/>
                <a:gd name="T38" fmla="*/ 22 w 805"/>
                <a:gd name="T39" fmla="*/ 0 h 3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5"/>
                <a:gd name="T61" fmla="*/ 0 h 392"/>
                <a:gd name="T62" fmla="*/ 805 w 805"/>
                <a:gd name="T63" fmla="*/ 392 h 3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5" h="392">
                  <a:moveTo>
                    <a:pt x="22" y="0"/>
                  </a:moveTo>
                  <a:lnTo>
                    <a:pt x="518" y="29"/>
                  </a:lnTo>
                  <a:lnTo>
                    <a:pt x="552" y="54"/>
                  </a:lnTo>
                  <a:lnTo>
                    <a:pt x="611" y="51"/>
                  </a:lnTo>
                  <a:lnTo>
                    <a:pt x="672" y="71"/>
                  </a:lnTo>
                  <a:lnTo>
                    <a:pt x="689" y="91"/>
                  </a:lnTo>
                  <a:lnTo>
                    <a:pt x="705" y="97"/>
                  </a:lnTo>
                  <a:lnTo>
                    <a:pt x="732" y="171"/>
                  </a:lnTo>
                  <a:lnTo>
                    <a:pt x="732" y="193"/>
                  </a:lnTo>
                  <a:lnTo>
                    <a:pt x="751" y="229"/>
                  </a:lnTo>
                  <a:lnTo>
                    <a:pt x="759" y="285"/>
                  </a:lnTo>
                  <a:lnTo>
                    <a:pt x="754" y="302"/>
                  </a:lnTo>
                  <a:lnTo>
                    <a:pt x="766" y="321"/>
                  </a:lnTo>
                  <a:lnTo>
                    <a:pt x="805" y="392"/>
                  </a:lnTo>
                  <a:lnTo>
                    <a:pt x="446" y="389"/>
                  </a:lnTo>
                  <a:lnTo>
                    <a:pt x="176" y="373"/>
                  </a:lnTo>
                  <a:lnTo>
                    <a:pt x="183" y="255"/>
                  </a:lnTo>
                  <a:lnTo>
                    <a:pt x="0" y="239"/>
                  </a:lnTo>
                  <a:lnTo>
                    <a:pt x="22" y="0"/>
                  </a:lnTo>
                  <a:close/>
                </a:path>
              </a:pathLst>
            </a:custGeom>
            <a:grpFill/>
            <a:ln w="12700">
              <a:solidFill>
                <a:schemeClr val="bg1"/>
              </a:solidFill>
              <a:round/>
              <a:headEnd/>
              <a:tailEnd/>
            </a:ln>
          </p:spPr>
          <p:txBody>
            <a:bodyPr/>
            <a:lstStyle/>
            <a:p>
              <a:pPr eaLnBrk="1" hangingPunct="1">
                <a:defRPr/>
              </a:pPr>
              <a:endParaRPr lang="en-US"/>
            </a:p>
          </p:txBody>
        </p:sp>
        <p:sp>
          <p:nvSpPr>
            <p:cNvPr id="23" name="Freeform 80">
              <a:extLst>
                <a:ext uri="{FF2B5EF4-FFF2-40B4-BE49-F238E27FC236}">
                  <a16:creationId xmlns:a16="http://schemas.microsoft.com/office/drawing/2014/main" id="{CA301C9C-77E3-C149-F760-DF695FB0F2A3}"/>
                </a:ext>
              </a:extLst>
            </p:cNvPr>
            <p:cNvSpPr>
              <a:spLocks/>
            </p:cNvSpPr>
            <p:nvPr/>
          </p:nvSpPr>
          <p:spPr bwMode="auto">
            <a:xfrm>
              <a:off x="4575175" y="3573463"/>
              <a:ext cx="976313" cy="512762"/>
            </a:xfrm>
            <a:custGeom>
              <a:avLst/>
              <a:gdLst>
                <a:gd name="T0" fmla="*/ 25 w 725"/>
                <a:gd name="T1" fmla="*/ 0 h 381"/>
                <a:gd name="T2" fmla="*/ 295 w 725"/>
                <a:gd name="T3" fmla="*/ 16 h 381"/>
                <a:gd name="T4" fmla="*/ 654 w 725"/>
                <a:gd name="T5" fmla="*/ 19 h 381"/>
                <a:gd name="T6" fmla="*/ 674 w 725"/>
                <a:gd name="T7" fmla="*/ 36 h 381"/>
                <a:gd name="T8" fmla="*/ 684 w 725"/>
                <a:gd name="T9" fmla="*/ 33 h 381"/>
                <a:gd name="T10" fmla="*/ 698 w 725"/>
                <a:gd name="T11" fmla="*/ 51 h 381"/>
                <a:gd name="T12" fmla="*/ 686 w 725"/>
                <a:gd name="T13" fmla="*/ 51 h 381"/>
                <a:gd name="T14" fmla="*/ 674 w 725"/>
                <a:gd name="T15" fmla="*/ 77 h 381"/>
                <a:gd name="T16" fmla="*/ 703 w 725"/>
                <a:gd name="T17" fmla="*/ 118 h 381"/>
                <a:gd name="T18" fmla="*/ 725 w 725"/>
                <a:gd name="T19" fmla="*/ 123 h 381"/>
                <a:gd name="T20" fmla="*/ 722 w 725"/>
                <a:gd name="T21" fmla="*/ 379 h 381"/>
                <a:gd name="T22" fmla="*/ 414 w 725"/>
                <a:gd name="T23" fmla="*/ 381 h 381"/>
                <a:gd name="T24" fmla="*/ 0 w 725"/>
                <a:gd name="T25" fmla="*/ 362 h 381"/>
                <a:gd name="T26" fmla="*/ 25 w 725"/>
                <a:gd name="T27" fmla="*/ 0 h 381"/>
                <a:gd name="T28" fmla="*/ 25 w 725"/>
                <a:gd name="T29" fmla="*/ 0 h 3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381"/>
                <a:gd name="T47" fmla="*/ 725 w 725"/>
                <a:gd name="T48" fmla="*/ 381 h 3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381">
                  <a:moveTo>
                    <a:pt x="25" y="0"/>
                  </a:moveTo>
                  <a:lnTo>
                    <a:pt x="295" y="16"/>
                  </a:lnTo>
                  <a:lnTo>
                    <a:pt x="654" y="19"/>
                  </a:lnTo>
                  <a:lnTo>
                    <a:pt x="674" y="36"/>
                  </a:lnTo>
                  <a:lnTo>
                    <a:pt x="684" y="33"/>
                  </a:lnTo>
                  <a:lnTo>
                    <a:pt x="698" y="51"/>
                  </a:lnTo>
                  <a:lnTo>
                    <a:pt x="686" y="51"/>
                  </a:lnTo>
                  <a:lnTo>
                    <a:pt x="674" y="77"/>
                  </a:lnTo>
                  <a:lnTo>
                    <a:pt x="703" y="118"/>
                  </a:lnTo>
                  <a:lnTo>
                    <a:pt x="725" y="123"/>
                  </a:lnTo>
                  <a:lnTo>
                    <a:pt x="722" y="379"/>
                  </a:lnTo>
                  <a:lnTo>
                    <a:pt x="414" y="381"/>
                  </a:lnTo>
                  <a:lnTo>
                    <a:pt x="0" y="362"/>
                  </a:lnTo>
                  <a:lnTo>
                    <a:pt x="25" y="0"/>
                  </a:lnTo>
                  <a:close/>
                </a:path>
              </a:pathLst>
            </a:custGeom>
            <a:grpFill/>
            <a:ln w="12700">
              <a:solidFill>
                <a:schemeClr val="bg1"/>
              </a:solidFill>
              <a:round/>
              <a:headEnd/>
              <a:tailEnd/>
            </a:ln>
          </p:spPr>
          <p:txBody>
            <a:bodyPr/>
            <a:lstStyle/>
            <a:p>
              <a:pPr eaLnBrk="1" hangingPunct="1">
                <a:defRPr/>
              </a:pPr>
              <a:endParaRPr lang="en-US"/>
            </a:p>
          </p:txBody>
        </p:sp>
        <p:sp>
          <p:nvSpPr>
            <p:cNvPr id="24" name="Freeform 81">
              <a:extLst>
                <a:ext uri="{FF2B5EF4-FFF2-40B4-BE49-F238E27FC236}">
                  <a16:creationId xmlns:a16="http://schemas.microsoft.com/office/drawing/2014/main" id="{C981F16D-9F40-497F-7430-068FAC2A2258}"/>
                </a:ext>
              </a:extLst>
            </p:cNvPr>
            <p:cNvSpPr>
              <a:spLocks/>
            </p:cNvSpPr>
            <p:nvPr/>
          </p:nvSpPr>
          <p:spPr bwMode="auto">
            <a:xfrm>
              <a:off x="4443413" y="4052888"/>
              <a:ext cx="1133475" cy="576262"/>
            </a:xfrm>
            <a:custGeom>
              <a:avLst/>
              <a:gdLst>
                <a:gd name="T0" fmla="*/ 5 w 843"/>
                <a:gd name="T1" fmla="*/ 0 h 428"/>
                <a:gd name="T2" fmla="*/ 99 w 843"/>
                <a:gd name="T3" fmla="*/ 6 h 428"/>
                <a:gd name="T4" fmla="*/ 513 w 843"/>
                <a:gd name="T5" fmla="*/ 25 h 428"/>
                <a:gd name="T6" fmla="*/ 821 w 843"/>
                <a:gd name="T7" fmla="*/ 23 h 428"/>
                <a:gd name="T8" fmla="*/ 824 w 843"/>
                <a:gd name="T9" fmla="*/ 86 h 428"/>
                <a:gd name="T10" fmla="*/ 843 w 843"/>
                <a:gd name="T11" fmla="*/ 220 h 428"/>
                <a:gd name="T12" fmla="*/ 840 w 843"/>
                <a:gd name="T13" fmla="*/ 428 h 428"/>
                <a:gd name="T14" fmla="*/ 773 w 843"/>
                <a:gd name="T15" fmla="*/ 392 h 428"/>
                <a:gd name="T16" fmla="*/ 700 w 843"/>
                <a:gd name="T17" fmla="*/ 406 h 428"/>
                <a:gd name="T18" fmla="*/ 648 w 843"/>
                <a:gd name="T19" fmla="*/ 421 h 428"/>
                <a:gd name="T20" fmla="*/ 571 w 843"/>
                <a:gd name="T21" fmla="*/ 423 h 428"/>
                <a:gd name="T22" fmla="*/ 513 w 843"/>
                <a:gd name="T23" fmla="*/ 389 h 428"/>
                <a:gd name="T24" fmla="*/ 498 w 843"/>
                <a:gd name="T25" fmla="*/ 406 h 428"/>
                <a:gd name="T26" fmla="*/ 408 w 843"/>
                <a:gd name="T27" fmla="*/ 367 h 428"/>
                <a:gd name="T28" fmla="*/ 364 w 843"/>
                <a:gd name="T29" fmla="*/ 356 h 428"/>
                <a:gd name="T30" fmla="*/ 342 w 843"/>
                <a:gd name="T31" fmla="*/ 336 h 428"/>
                <a:gd name="T32" fmla="*/ 315 w 843"/>
                <a:gd name="T33" fmla="*/ 334 h 428"/>
                <a:gd name="T34" fmla="*/ 286 w 843"/>
                <a:gd name="T35" fmla="*/ 310 h 428"/>
                <a:gd name="T36" fmla="*/ 296 w 843"/>
                <a:gd name="T37" fmla="*/ 79 h 428"/>
                <a:gd name="T38" fmla="*/ 0 w 843"/>
                <a:gd name="T39" fmla="*/ 62 h 428"/>
                <a:gd name="T40" fmla="*/ 5 w 843"/>
                <a:gd name="T41" fmla="*/ 0 h 428"/>
                <a:gd name="T42" fmla="*/ 5 w 843"/>
                <a:gd name="T43" fmla="*/ 0 h 4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3"/>
                <a:gd name="T67" fmla="*/ 0 h 428"/>
                <a:gd name="T68" fmla="*/ 843 w 843"/>
                <a:gd name="T69" fmla="*/ 428 h 4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3" h="428">
                  <a:moveTo>
                    <a:pt x="5" y="0"/>
                  </a:moveTo>
                  <a:lnTo>
                    <a:pt x="99" y="6"/>
                  </a:lnTo>
                  <a:lnTo>
                    <a:pt x="513" y="25"/>
                  </a:lnTo>
                  <a:lnTo>
                    <a:pt x="821" y="23"/>
                  </a:lnTo>
                  <a:lnTo>
                    <a:pt x="824" y="86"/>
                  </a:lnTo>
                  <a:lnTo>
                    <a:pt x="843" y="220"/>
                  </a:lnTo>
                  <a:lnTo>
                    <a:pt x="840" y="428"/>
                  </a:lnTo>
                  <a:lnTo>
                    <a:pt x="773" y="392"/>
                  </a:lnTo>
                  <a:lnTo>
                    <a:pt x="700" y="406"/>
                  </a:lnTo>
                  <a:lnTo>
                    <a:pt x="648" y="421"/>
                  </a:lnTo>
                  <a:lnTo>
                    <a:pt x="571" y="423"/>
                  </a:lnTo>
                  <a:lnTo>
                    <a:pt x="513" y="389"/>
                  </a:lnTo>
                  <a:lnTo>
                    <a:pt x="498" y="406"/>
                  </a:lnTo>
                  <a:lnTo>
                    <a:pt x="408" y="367"/>
                  </a:lnTo>
                  <a:lnTo>
                    <a:pt x="364" y="356"/>
                  </a:lnTo>
                  <a:lnTo>
                    <a:pt x="342" y="336"/>
                  </a:lnTo>
                  <a:lnTo>
                    <a:pt x="315" y="334"/>
                  </a:lnTo>
                  <a:lnTo>
                    <a:pt x="286" y="310"/>
                  </a:lnTo>
                  <a:lnTo>
                    <a:pt x="296" y="79"/>
                  </a:lnTo>
                  <a:lnTo>
                    <a:pt x="0" y="62"/>
                  </a:lnTo>
                  <a:lnTo>
                    <a:pt x="5" y="0"/>
                  </a:lnTo>
                  <a:close/>
                </a:path>
              </a:pathLst>
            </a:custGeom>
            <a:grpFill/>
            <a:ln w="12700">
              <a:solidFill>
                <a:schemeClr val="bg1"/>
              </a:solidFill>
              <a:round/>
              <a:headEnd/>
              <a:tailEnd/>
            </a:ln>
          </p:spPr>
          <p:txBody>
            <a:bodyPr/>
            <a:lstStyle/>
            <a:p>
              <a:pPr eaLnBrk="1" hangingPunct="1">
                <a:defRPr/>
              </a:pPr>
              <a:endParaRPr lang="en-US"/>
            </a:p>
          </p:txBody>
        </p:sp>
        <p:sp>
          <p:nvSpPr>
            <p:cNvPr id="25" name="Freeform 82">
              <a:extLst>
                <a:ext uri="{FF2B5EF4-FFF2-40B4-BE49-F238E27FC236}">
                  <a16:creationId xmlns:a16="http://schemas.microsoft.com/office/drawing/2014/main" id="{374795E0-A7D3-9059-4D81-BFB4CFB4973A}"/>
                </a:ext>
              </a:extLst>
            </p:cNvPr>
            <p:cNvSpPr>
              <a:spLocks/>
            </p:cNvSpPr>
            <p:nvPr/>
          </p:nvSpPr>
          <p:spPr bwMode="auto">
            <a:xfrm>
              <a:off x="5246688" y="2105025"/>
              <a:ext cx="854075" cy="930275"/>
            </a:xfrm>
            <a:custGeom>
              <a:avLst/>
              <a:gdLst>
                <a:gd name="T0" fmla="*/ 3 w 635"/>
                <a:gd name="T1" fmla="*/ 131 h 691"/>
                <a:gd name="T2" fmla="*/ 28 w 635"/>
                <a:gd name="T3" fmla="*/ 212 h 691"/>
                <a:gd name="T4" fmla="*/ 32 w 635"/>
                <a:gd name="T5" fmla="*/ 314 h 691"/>
                <a:gd name="T6" fmla="*/ 49 w 635"/>
                <a:gd name="T7" fmla="*/ 397 h 691"/>
                <a:gd name="T8" fmla="*/ 27 w 635"/>
                <a:gd name="T9" fmla="*/ 440 h 691"/>
                <a:gd name="T10" fmla="*/ 59 w 635"/>
                <a:gd name="T11" fmla="*/ 470 h 691"/>
                <a:gd name="T12" fmla="*/ 57 w 635"/>
                <a:gd name="T13" fmla="*/ 691 h 691"/>
                <a:gd name="T14" fmla="*/ 521 w 635"/>
                <a:gd name="T15" fmla="*/ 683 h 691"/>
                <a:gd name="T16" fmla="*/ 514 w 635"/>
                <a:gd name="T17" fmla="*/ 639 h 691"/>
                <a:gd name="T18" fmla="*/ 463 w 635"/>
                <a:gd name="T19" fmla="*/ 601 h 691"/>
                <a:gd name="T20" fmla="*/ 440 w 635"/>
                <a:gd name="T21" fmla="*/ 574 h 691"/>
                <a:gd name="T22" fmla="*/ 377 w 635"/>
                <a:gd name="T23" fmla="*/ 535 h 691"/>
                <a:gd name="T24" fmla="*/ 378 w 635"/>
                <a:gd name="T25" fmla="*/ 472 h 691"/>
                <a:gd name="T26" fmla="*/ 365 w 635"/>
                <a:gd name="T27" fmla="*/ 430 h 691"/>
                <a:gd name="T28" fmla="*/ 416 w 635"/>
                <a:gd name="T29" fmla="*/ 368 h 691"/>
                <a:gd name="T30" fmla="*/ 412 w 635"/>
                <a:gd name="T31" fmla="*/ 307 h 691"/>
                <a:gd name="T32" fmla="*/ 497 w 635"/>
                <a:gd name="T33" fmla="*/ 244 h 691"/>
                <a:gd name="T34" fmla="*/ 518 w 635"/>
                <a:gd name="T35" fmla="*/ 209 h 691"/>
                <a:gd name="T36" fmla="*/ 635 w 635"/>
                <a:gd name="T37" fmla="*/ 148 h 691"/>
                <a:gd name="T38" fmla="*/ 582 w 635"/>
                <a:gd name="T39" fmla="*/ 126 h 691"/>
                <a:gd name="T40" fmla="*/ 536 w 635"/>
                <a:gd name="T41" fmla="*/ 131 h 691"/>
                <a:gd name="T42" fmla="*/ 526 w 635"/>
                <a:gd name="T43" fmla="*/ 114 h 691"/>
                <a:gd name="T44" fmla="*/ 441 w 635"/>
                <a:gd name="T45" fmla="*/ 112 h 691"/>
                <a:gd name="T46" fmla="*/ 385 w 635"/>
                <a:gd name="T47" fmla="*/ 95 h 691"/>
                <a:gd name="T48" fmla="*/ 268 w 635"/>
                <a:gd name="T49" fmla="*/ 83 h 691"/>
                <a:gd name="T50" fmla="*/ 251 w 635"/>
                <a:gd name="T51" fmla="*/ 63 h 691"/>
                <a:gd name="T52" fmla="*/ 203 w 635"/>
                <a:gd name="T53" fmla="*/ 44 h 691"/>
                <a:gd name="T54" fmla="*/ 195 w 635"/>
                <a:gd name="T55" fmla="*/ 0 h 691"/>
                <a:gd name="T56" fmla="*/ 166 w 635"/>
                <a:gd name="T57" fmla="*/ 0 h 691"/>
                <a:gd name="T58" fmla="*/ 166 w 635"/>
                <a:gd name="T59" fmla="*/ 32 h 691"/>
                <a:gd name="T60" fmla="*/ 0 w 635"/>
                <a:gd name="T61" fmla="*/ 32 h 691"/>
                <a:gd name="T62" fmla="*/ 3 w 635"/>
                <a:gd name="T63" fmla="*/ 131 h 691"/>
                <a:gd name="T64" fmla="*/ 3 w 635"/>
                <a:gd name="T65" fmla="*/ 131 h 6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5"/>
                <a:gd name="T100" fmla="*/ 0 h 691"/>
                <a:gd name="T101" fmla="*/ 635 w 635"/>
                <a:gd name="T102" fmla="*/ 691 h 6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5" h="691">
                  <a:moveTo>
                    <a:pt x="3" y="131"/>
                  </a:moveTo>
                  <a:lnTo>
                    <a:pt x="28" y="212"/>
                  </a:lnTo>
                  <a:lnTo>
                    <a:pt x="32" y="314"/>
                  </a:lnTo>
                  <a:lnTo>
                    <a:pt x="49" y="397"/>
                  </a:lnTo>
                  <a:lnTo>
                    <a:pt x="27" y="440"/>
                  </a:lnTo>
                  <a:lnTo>
                    <a:pt x="59" y="470"/>
                  </a:lnTo>
                  <a:lnTo>
                    <a:pt x="57" y="691"/>
                  </a:lnTo>
                  <a:lnTo>
                    <a:pt x="521" y="683"/>
                  </a:lnTo>
                  <a:lnTo>
                    <a:pt x="514" y="639"/>
                  </a:lnTo>
                  <a:lnTo>
                    <a:pt x="463" y="601"/>
                  </a:lnTo>
                  <a:lnTo>
                    <a:pt x="440" y="574"/>
                  </a:lnTo>
                  <a:lnTo>
                    <a:pt x="377" y="535"/>
                  </a:lnTo>
                  <a:lnTo>
                    <a:pt x="378" y="472"/>
                  </a:lnTo>
                  <a:lnTo>
                    <a:pt x="365" y="430"/>
                  </a:lnTo>
                  <a:lnTo>
                    <a:pt x="416" y="368"/>
                  </a:lnTo>
                  <a:lnTo>
                    <a:pt x="412" y="307"/>
                  </a:lnTo>
                  <a:lnTo>
                    <a:pt x="497" y="244"/>
                  </a:lnTo>
                  <a:lnTo>
                    <a:pt x="518" y="209"/>
                  </a:lnTo>
                  <a:lnTo>
                    <a:pt x="635" y="148"/>
                  </a:lnTo>
                  <a:lnTo>
                    <a:pt x="582" y="126"/>
                  </a:lnTo>
                  <a:lnTo>
                    <a:pt x="536" y="131"/>
                  </a:lnTo>
                  <a:lnTo>
                    <a:pt x="526" y="114"/>
                  </a:lnTo>
                  <a:lnTo>
                    <a:pt x="441" y="112"/>
                  </a:lnTo>
                  <a:lnTo>
                    <a:pt x="385" y="95"/>
                  </a:lnTo>
                  <a:lnTo>
                    <a:pt x="268" y="83"/>
                  </a:lnTo>
                  <a:lnTo>
                    <a:pt x="251" y="63"/>
                  </a:lnTo>
                  <a:lnTo>
                    <a:pt x="203" y="44"/>
                  </a:lnTo>
                  <a:lnTo>
                    <a:pt x="195" y="0"/>
                  </a:lnTo>
                  <a:lnTo>
                    <a:pt x="166" y="0"/>
                  </a:lnTo>
                  <a:lnTo>
                    <a:pt x="166" y="32"/>
                  </a:lnTo>
                  <a:lnTo>
                    <a:pt x="0" y="32"/>
                  </a:lnTo>
                  <a:lnTo>
                    <a:pt x="3" y="131"/>
                  </a:lnTo>
                  <a:close/>
                </a:path>
              </a:pathLst>
            </a:custGeom>
            <a:grpFill/>
            <a:ln w="12700">
              <a:solidFill>
                <a:schemeClr val="bg1"/>
              </a:solidFill>
              <a:round/>
              <a:headEnd/>
              <a:tailEnd/>
            </a:ln>
          </p:spPr>
          <p:txBody>
            <a:bodyPr/>
            <a:lstStyle/>
            <a:p>
              <a:pPr eaLnBrk="1" hangingPunct="1">
                <a:defRPr/>
              </a:pPr>
              <a:endParaRPr lang="en-US"/>
            </a:p>
          </p:txBody>
        </p:sp>
        <p:sp>
          <p:nvSpPr>
            <p:cNvPr id="26" name="Freeform 83">
              <a:extLst>
                <a:ext uri="{FF2B5EF4-FFF2-40B4-BE49-F238E27FC236}">
                  <a16:creationId xmlns:a16="http://schemas.microsoft.com/office/drawing/2014/main" id="{F655CBBE-2E72-845C-ECCC-BA6C390B541B}"/>
                </a:ext>
              </a:extLst>
            </p:cNvPr>
            <p:cNvSpPr>
              <a:spLocks/>
            </p:cNvSpPr>
            <p:nvPr/>
          </p:nvSpPr>
          <p:spPr bwMode="auto">
            <a:xfrm>
              <a:off x="5305425" y="3025775"/>
              <a:ext cx="784225" cy="504825"/>
            </a:xfrm>
            <a:custGeom>
              <a:avLst/>
              <a:gdLst>
                <a:gd name="T0" fmla="*/ 1 w 582"/>
                <a:gd name="T1" fmla="*/ 35 h 375"/>
                <a:gd name="T2" fmla="*/ 12 w 582"/>
                <a:gd name="T3" fmla="*/ 58 h 375"/>
                <a:gd name="T4" fmla="*/ 5 w 582"/>
                <a:gd name="T5" fmla="*/ 78 h 375"/>
                <a:gd name="T6" fmla="*/ 12 w 582"/>
                <a:gd name="T7" fmla="*/ 131 h 375"/>
                <a:gd name="T8" fmla="*/ 39 w 582"/>
                <a:gd name="T9" fmla="*/ 205 h 375"/>
                <a:gd name="T10" fmla="*/ 39 w 582"/>
                <a:gd name="T11" fmla="*/ 227 h 375"/>
                <a:gd name="T12" fmla="*/ 58 w 582"/>
                <a:gd name="T13" fmla="*/ 263 h 375"/>
                <a:gd name="T14" fmla="*/ 66 w 582"/>
                <a:gd name="T15" fmla="*/ 319 h 375"/>
                <a:gd name="T16" fmla="*/ 61 w 582"/>
                <a:gd name="T17" fmla="*/ 336 h 375"/>
                <a:gd name="T18" fmla="*/ 73 w 582"/>
                <a:gd name="T19" fmla="*/ 355 h 375"/>
                <a:gd name="T20" fmla="*/ 450 w 582"/>
                <a:gd name="T21" fmla="*/ 346 h 375"/>
                <a:gd name="T22" fmla="*/ 477 w 582"/>
                <a:gd name="T23" fmla="*/ 375 h 375"/>
                <a:gd name="T24" fmla="*/ 516 w 582"/>
                <a:gd name="T25" fmla="*/ 290 h 375"/>
                <a:gd name="T26" fmla="*/ 504 w 582"/>
                <a:gd name="T27" fmla="*/ 258 h 375"/>
                <a:gd name="T28" fmla="*/ 571 w 582"/>
                <a:gd name="T29" fmla="*/ 207 h 375"/>
                <a:gd name="T30" fmla="*/ 582 w 582"/>
                <a:gd name="T31" fmla="*/ 170 h 375"/>
                <a:gd name="T32" fmla="*/ 535 w 582"/>
                <a:gd name="T33" fmla="*/ 115 h 375"/>
                <a:gd name="T34" fmla="*/ 487 w 582"/>
                <a:gd name="T35" fmla="*/ 59 h 375"/>
                <a:gd name="T36" fmla="*/ 477 w 582"/>
                <a:gd name="T37" fmla="*/ 0 h 375"/>
                <a:gd name="T38" fmla="*/ 13 w 582"/>
                <a:gd name="T39" fmla="*/ 8 h 375"/>
                <a:gd name="T40" fmla="*/ 0 w 582"/>
                <a:gd name="T41" fmla="*/ 7 h 375"/>
                <a:gd name="T42" fmla="*/ 1 w 582"/>
                <a:gd name="T43" fmla="*/ 35 h 375"/>
                <a:gd name="T44" fmla="*/ 1 w 582"/>
                <a:gd name="T45" fmla="*/ 35 h 3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2"/>
                <a:gd name="T70" fmla="*/ 0 h 375"/>
                <a:gd name="T71" fmla="*/ 582 w 582"/>
                <a:gd name="T72" fmla="*/ 375 h 3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2" h="375">
                  <a:moveTo>
                    <a:pt x="1" y="35"/>
                  </a:moveTo>
                  <a:lnTo>
                    <a:pt x="12" y="58"/>
                  </a:lnTo>
                  <a:lnTo>
                    <a:pt x="5" y="78"/>
                  </a:lnTo>
                  <a:lnTo>
                    <a:pt x="12" y="131"/>
                  </a:lnTo>
                  <a:lnTo>
                    <a:pt x="39" y="205"/>
                  </a:lnTo>
                  <a:lnTo>
                    <a:pt x="39" y="227"/>
                  </a:lnTo>
                  <a:lnTo>
                    <a:pt x="58" y="263"/>
                  </a:lnTo>
                  <a:lnTo>
                    <a:pt x="66" y="319"/>
                  </a:lnTo>
                  <a:lnTo>
                    <a:pt x="61" y="336"/>
                  </a:lnTo>
                  <a:lnTo>
                    <a:pt x="73" y="355"/>
                  </a:lnTo>
                  <a:lnTo>
                    <a:pt x="450" y="346"/>
                  </a:lnTo>
                  <a:lnTo>
                    <a:pt x="477" y="375"/>
                  </a:lnTo>
                  <a:lnTo>
                    <a:pt x="516" y="290"/>
                  </a:lnTo>
                  <a:lnTo>
                    <a:pt x="504" y="258"/>
                  </a:lnTo>
                  <a:lnTo>
                    <a:pt x="571" y="207"/>
                  </a:lnTo>
                  <a:lnTo>
                    <a:pt x="582" y="170"/>
                  </a:lnTo>
                  <a:lnTo>
                    <a:pt x="535" y="115"/>
                  </a:lnTo>
                  <a:lnTo>
                    <a:pt x="487" y="59"/>
                  </a:lnTo>
                  <a:lnTo>
                    <a:pt x="477" y="0"/>
                  </a:lnTo>
                  <a:lnTo>
                    <a:pt x="13" y="8"/>
                  </a:lnTo>
                  <a:lnTo>
                    <a:pt x="0" y="7"/>
                  </a:lnTo>
                  <a:lnTo>
                    <a:pt x="1" y="35"/>
                  </a:lnTo>
                  <a:close/>
                </a:path>
              </a:pathLst>
            </a:custGeom>
            <a:grpFill/>
            <a:ln w="12700">
              <a:solidFill>
                <a:schemeClr val="bg1"/>
              </a:solidFill>
              <a:round/>
              <a:headEnd/>
              <a:tailEnd/>
            </a:ln>
          </p:spPr>
          <p:txBody>
            <a:bodyPr/>
            <a:lstStyle/>
            <a:p>
              <a:pPr eaLnBrk="1" hangingPunct="1">
                <a:defRPr/>
              </a:pPr>
              <a:endParaRPr lang="en-US"/>
            </a:p>
          </p:txBody>
        </p:sp>
        <p:sp>
          <p:nvSpPr>
            <p:cNvPr id="27" name="Freeform 84">
              <a:extLst>
                <a:ext uri="{FF2B5EF4-FFF2-40B4-BE49-F238E27FC236}">
                  <a16:creationId xmlns:a16="http://schemas.microsoft.com/office/drawing/2014/main" id="{AC465DC7-20B9-65A8-0908-AFC312FA3AA5}"/>
                </a:ext>
              </a:extLst>
            </p:cNvPr>
            <p:cNvSpPr>
              <a:spLocks/>
            </p:cNvSpPr>
            <p:nvPr/>
          </p:nvSpPr>
          <p:spPr bwMode="auto">
            <a:xfrm>
              <a:off x="5403850" y="3490913"/>
              <a:ext cx="873125" cy="741362"/>
            </a:xfrm>
            <a:custGeom>
              <a:avLst/>
              <a:gdLst>
                <a:gd name="T0" fmla="*/ 39 w 649"/>
                <a:gd name="T1" fmla="*/ 80 h 551"/>
                <a:gd name="T2" fmla="*/ 59 w 649"/>
                <a:gd name="T3" fmla="*/ 97 h 551"/>
                <a:gd name="T4" fmla="*/ 69 w 649"/>
                <a:gd name="T5" fmla="*/ 94 h 551"/>
                <a:gd name="T6" fmla="*/ 83 w 649"/>
                <a:gd name="T7" fmla="*/ 112 h 551"/>
                <a:gd name="T8" fmla="*/ 71 w 649"/>
                <a:gd name="T9" fmla="*/ 112 h 551"/>
                <a:gd name="T10" fmla="*/ 59 w 649"/>
                <a:gd name="T11" fmla="*/ 138 h 551"/>
                <a:gd name="T12" fmla="*/ 88 w 649"/>
                <a:gd name="T13" fmla="*/ 179 h 551"/>
                <a:gd name="T14" fmla="*/ 110 w 649"/>
                <a:gd name="T15" fmla="*/ 184 h 551"/>
                <a:gd name="T16" fmla="*/ 107 w 649"/>
                <a:gd name="T17" fmla="*/ 440 h 551"/>
                <a:gd name="T18" fmla="*/ 110 w 649"/>
                <a:gd name="T19" fmla="*/ 503 h 551"/>
                <a:gd name="T20" fmla="*/ 542 w 649"/>
                <a:gd name="T21" fmla="*/ 490 h 551"/>
                <a:gd name="T22" fmla="*/ 547 w 649"/>
                <a:gd name="T23" fmla="*/ 527 h 551"/>
                <a:gd name="T24" fmla="*/ 528 w 649"/>
                <a:gd name="T25" fmla="*/ 551 h 551"/>
                <a:gd name="T26" fmla="*/ 594 w 649"/>
                <a:gd name="T27" fmla="*/ 547 h 551"/>
                <a:gd name="T28" fmla="*/ 606 w 649"/>
                <a:gd name="T29" fmla="*/ 527 h 551"/>
                <a:gd name="T30" fmla="*/ 606 w 649"/>
                <a:gd name="T31" fmla="*/ 503 h 551"/>
                <a:gd name="T32" fmla="*/ 623 w 649"/>
                <a:gd name="T33" fmla="*/ 486 h 551"/>
                <a:gd name="T34" fmla="*/ 627 w 649"/>
                <a:gd name="T35" fmla="*/ 468 h 551"/>
                <a:gd name="T36" fmla="*/ 644 w 649"/>
                <a:gd name="T37" fmla="*/ 466 h 551"/>
                <a:gd name="T38" fmla="*/ 649 w 649"/>
                <a:gd name="T39" fmla="*/ 428 h 551"/>
                <a:gd name="T40" fmla="*/ 625 w 649"/>
                <a:gd name="T41" fmla="*/ 423 h 551"/>
                <a:gd name="T42" fmla="*/ 610 w 649"/>
                <a:gd name="T43" fmla="*/ 396 h 551"/>
                <a:gd name="T44" fmla="*/ 586 w 649"/>
                <a:gd name="T45" fmla="*/ 330 h 551"/>
                <a:gd name="T46" fmla="*/ 559 w 649"/>
                <a:gd name="T47" fmla="*/ 321 h 551"/>
                <a:gd name="T48" fmla="*/ 528 w 649"/>
                <a:gd name="T49" fmla="*/ 296 h 551"/>
                <a:gd name="T50" fmla="*/ 516 w 649"/>
                <a:gd name="T51" fmla="*/ 262 h 551"/>
                <a:gd name="T52" fmla="*/ 535 w 649"/>
                <a:gd name="T53" fmla="*/ 209 h 551"/>
                <a:gd name="T54" fmla="*/ 520 w 649"/>
                <a:gd name="T55" fmla="*/ 199 h 551"/>
                <a:gd name="T56" fmla="*/ 482 w 649"/>
                <a:gd name="T57" fmla="*/ 199 h 551"/>
                <a:gd name="T58" fmla="*/ 474 w 649"/>
                <a:gd name="T59" fmla="*/ 167 h 551"/>
                <a:gd name="T60" fmla="*/ 413 w 649"/>
                <a:gd name="T61" fmla="*/ 102 h 551"/>
                <a:gd name="T62" fmla="*/ 397 w 649"/>
                <a:gd name="T63" fmla="*/ 50 h 551"/>
                <a:gd name="T64" fmla="*/ 404 w 649"/>
                <a:gd name="T65" fmla="*/ 29 h 551"/>
                <a:gd name="T66" fmla="*/ 377 w 649"/>
                <a:gd name="T67" fmla="*/ 0 h 551"/>
                <a:gd name="T68" fmla="*/ 0 w 649"/>
                <a:gd name="T69" fmla="*/ 9 h 551"/>
                <a:gd name="T70" fmla="*/ 39 w 649"/>
                <a:gd name="T71" fmla="*/ 80 h 551"/>
                <a:gd name="T72" fmla="*/ 39 w 649"/>
                <a:gd name="T73" fmla="*/ 80 h 5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9"/>
                <a:gd name="T112" fmla="*/ 0 h 551"/>
                <a:gd name="T113" fmla="*/ 649 w 649"/>
                <a:gd name="T114" fmla="*/ 551 h 5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9" h="551">
                  <a:moveTo>
                    <a:pt x="39" y="80"/>
                  </a:moveTo>
                  <a:lnTo>
                    <a:pt x="59" y="97"/>
                  </a:lnTo>
                  <a:lnTo>
                    <a:pt x="69" y="94"/>
                  </a:lnTo>
                  <a:lnTo>
                    <a:pt x="83" y="112"/>
                  </a:lnTo>
                  <a:lnTo>
                    <a:pt x="71" y="112"/>
                  </a:lnTo>
                  <a:lnTo>
                    <a:pt x="59" y="138"/>
                  </a:lnTo>
                  <a:lnTo>
                    <a:pt x="88" y="179"/>
                  </a:lnTo>
                  <a:lnTo>
                    <a:pt x="110" y="184"/>
                  </a:lnTo>
                  <a:lnTo>
                    <a:pt x="107" y="440"/>
                  </a:lnTo>
                  <a:lnTo>
                    <a:pt x="110" y="503"/>
                  </a:lnTo>
                  <a:lnTo>
                    <a:pt x="542" y="490"/>
                  </a:lnTo>
                  <a:lnTo>
                    <a:pt x="547" y="527"/>
                  </a:lnTo>
                  <a:lnTo>
                    <a:pt x="528" y="551"/>
                  </a:lnTo>
                  <a:lnTo>
                    <a:pt x="594" y="547"/>
                  </a:lnTo>
                  <a:lnTo>
                    <a:pt x="606" y="527"/>
                  </a:lnTo>
                  <a:lnTo>
                    <a:pt x="606" y="503"/>
                  </a:lnTo>
                  <a:lnTo>
                    <a:pt x="623" y="486"/>
                  </a:lnTo>
                  <a:lnTo>
                    <a:pt x="627" y="468"/>
                  </a:lnTo>
                  <a:lnTo>
                    <a:pt x="644" y="466"/>
                  </a:lnTo>
                  <a:lnTo>
                    <a:pt x="649" y="428"/>
                  </a:lnTo>
                  <a:lnTo>
                    <a:pt x="625" y="423"/>
                  </a:lnTo>
                  <a:lnTo>
                    <a:pt x="610" y="396"/>
                  </a:lnTo>
                  <a:lnTo>
                    <a:pt x="586" y="330"/>
                  </a:lnTo>
                  <a:lnTo>
                    <a:pt x="559" y="321"/>
                  </a:lnTo>
                  <a:lnTo>
                    <a:pt x="528" y="296"/>
                  </a:lnTo>
                  <a:lnTo>
                    <a:pt x="516" y="262"/>
                  </a:lnTo>
                  <a:lnTo>
                    <a:pt x="535" y="209"/>
                  </a:lnTo>
                  <a:lnTo>
                    <a:pt x="520" y="199"/>
                  </a:lnTo>
                  <a:lnTo>
                    <a:pt x="482" y="199"/>
                  </a:lnTo>
                  <a:lnTo>
                    <a:pt x="474" y="167"/>
                  </a:lnTo>
                  <a:lnTo>
                    <a:pt x="413" y="102"/>
                  </a:lnTo>
                  <a:lnTo>
                    <a:pt x="397" y="50"/>
                  </a:lnTo>
                  <a:lnTo>
                    <a:pt x="404" y="29"/>
                  </a:lnTo>
                  <a:lnTo>
                    <a:pt x="377" y="0"/>
                  </a:lnTo>
                  <a:lnTo>
                    <a:pt x="0" y="9"/>
                  </a:lnTo>
                  <a:lnTo>
                    <a:pt x="39" y="80"/>
                  </a:lnTo>
                  <a:close/>
                </a:path>
              </a:pathLst>
            </a:custGeom>
            <a:grpFill/>
            <a:ln w="12700">
              <a:solidFill>
                <a:schemeClr val="bg1"/>
              </a:solidFill>
              <a:round/>
              <a:headEnd/>
              <a:tailEnd/>
            </a:ln>
          </p:spPr>
          <p:txBody>
            <a:bodyPr/>
            <a:lstStyle/>
            <a:p>
              <a:pPr eaLnBrk="1" hangingPunct="1">
                <a:defRPr/>
              </a:pPr>
              <a:endParaRPr lang="en-US"/>
            </a:p>
          </p:txBody>
        </p:sp>
        <p:sp>
          <p:nvSpPr>
            <p:cNvPr id="28" name="Freeform 85">
              <a:extLst>
                <a:ext uri="{FF2B5EF4-FFF2-40B4-BE49-F238E27FC236}">
                  <a16:creationId xmlns:a16="http://schemas.microsoft.com/office/drawing/2014/main" id="{2654AA04-996D-4FF0-707C-709DFC5C704B}"/>
                </a:ext>
              </a:extLst>
            </p:cNvPr>
            <p:cNvSpPr>
              <a:spLocks/>
            </p:cNvSpPr>
            <p:nvPr/>
          </p:nvSpPr>
          <p:spPr bwMode="auto">
            <a:xfrm>
              <a:off x="5551488" y="4151313"/>
              <a:ext cx="663575" cy="577850"/>
            </a:xfrm>
            <a:custGeom>
              <a:avLst/>
              <a:gdLst>
                <a:gd name="T0" fmla="*/ 19 w 493"/>
                <a:gd name="T1" fmla="*/ 147 h 429"/>
                <a:gd name="T2" fmla="*/ 16 w 493"/>
                <a:gd name="T3" fmla="*/ 355 h 429"/>
                <a:gd name="T4" fmla="*/ 26 w 493"/>
                <a:gd name="T5" fmla="*/ 367 h 429"/>
                <a:gd name="T6" fmla="*/ 61 w 493"/>
                <a:gd name="T7" fmla="*/ 367 h 429"/>
                <a:gd name="T8" fmla="*/ 63 w 493"/>
                <a:gd name="T9" fmla="*/ 429 h 429"/>
                <a:gd name="T10" fmla="*/ 355 w 493"/>
                <a:gd name="T11" fmla="*/ 426 h 429"/>
                <a:gd name="T12" fmla="*/ 350 w 493"/>
                <a:gd name="T13" fmla="*/ 361 h 429"/>
                <a:gd name="T14" fmla="*/ 374 w 493"/>
                <a:gd name="T15" fmla="*/ 290 h 429"/>
                <a:gd name="T16" fmla="*/ 411 w 493"/>
                <a:gd name="T17" fmla="*/ 241 h 429"/>
                <a:gd name="T18" fmla="*/ 408 w 493"/>
                <a:gd name="T19" fmla="*/ 227 h 429"/>
                <a:gd name="T20" fmla="*/ 435 w 493"/>
                <a:gd name="T21" fmla="*/ 181 h 429"/>
                <a:gd name="T22" fmla="*/ 450 w 493"/>
                <a:gd name="T23" fmla="*/ 132 h 429"/>
                <a:gd name="T24" fmla="*/ 445 w 493"/>
                <a:gd name="T25" fmla="*/ 129 h 429"/>
                <a:gd name="T26" fmla="*/ 469 w 493"/>
                <a:gd name="T27" fmla="*/ 110 h 429"/>
                <a:gd name="T28" fmla="*/ 493 w 493"/>
                <a:gd name="T29" fmla="*/ 68 h 429"/>
                <a:gd name="T30" fmla="*/ 484 w 493"/>
                <a:gd name="T31" fmla="*/ 57 h 429"/>
                <a:gd name="T32" fmla="*/ 418 w 493"/>
                <a:gd name="T33" fmla="*/ 61 h 429"/>
                <a:gd name="T34" fmla="*/ 437 w 493"/>
                <a:gd name="T35" fmla="*/ 37 h 429"/>
                <a:gd name="T36" fmla="*/ 432 w 493"/>
                <a:gd name="T37" fmla="*/ 0 h 429"/>
                <a:gd name="T38" fmla="*/ 0 w 493"/>
                <a:gd name="T39" fmla="*/ 13 h 429"/>
                <a:gd name="T40" fmla="*/ 19 w 493"/>
                <a:gd name="T41" fmla="*/ 147 h 429"/>
                <a:gd name="T42" fmla="*/ 19 w 493"/>
                <a:gd name="T43" fmla="*/ 147 h 4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3"/>
                <a:gd name="T67" fmla="*/ 0 h 429"/>
                <a:gd name="T68" fmla="*/ 493 w 493"/>
                <a:gd name="T69" fmla="*/ 429 h 4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3" h="429">
                  <a:moveTo>
                    <a:pt x="19" y="147"/>
                  </a:moveTo>
                  <a:lnTo>
                    <a:pt x="16" y="355"/>
                  </a:lnTo>
                  <a:lnTo>
                    <a:pt x="26" y="367"/>
                  </a:lnTo>
                  <a:lnTo>
                    <a:pt x="61" y="367"/>
                  </a:lnTo>
                  <a:lnTo>
                    <a:pt x="63" y="429"/>
                  </a:lnTo>
                  <a:lnTo>
                    <a:pt x="355" y="426"/>
                  </a:lnTo>
                  <a:lnTo>
                    <a:pt x="350" y="361"/>
                  </a:lnTo>
                  <a:lnTo>
                    <a:pt x="374" y="290"/>
                  </a:lnTo>
                  <a:lnTo>
                    <a:pt x="411" y="241"/>
                  </a:lnTo>
                  <a:lnTo>
                    <a:pt x="408" y="227"/>
                  </a:lnTo>
                  <a:lnTo>
                    <a:pt x="435" y="181"/>
                  </a:lnTo>
                  <a:lnTo>
                    <a:pt x="450" y="132"/>
                  </a:lnTo>
                  <a:lnTo>
                    <a:pt x="445" y="129"/>
                  </a:lnTo>
                  <a:lnTo>
                    <a:pt x="469" y="110"/>
                  </a:lnTo>
                  <a:lnTo>
                    <a:pt x="493" y="68"/>
                  </a:lnTo>
                  <a:lnTo>
                    <a:pt x="484" y="57"/>
                  </a:lnTo>
                  <a:lnTo>
                    <a:pt x="418" y="61"/>
                  </a:lnTo>
                  <a:lnTo>
                    <a:pt x="437" y="37"/>
                  </a:lnTo>
                  <a:lnTo>
                    <a:pt x="432" y="0"/>
                  </a:lnTo>
                  <a:lnTo>
                    <a:pt x="0" y="13"/>
                  </a:lnTo>
                  <a:lnTo>
                    <a:pt x="19" y="147"/>
                  </a:lnTo>
                  <a:close/>
                </a:path>
              </a:pathLst>
            </a:custGeom>
            <a:grpFill/>
            <a:ln w="12700">
              <a:solidFill>
                <a:schemeClr val="bg1"/>
              </a:solidFill>
              <a:round/>
              <a:headEnd/>
              <a:tailEnd/>
            </a:ln>
          </p:spPr>
          <p:txBody>
            <a:bodyPr/>
            <a:lstStyle/>
            <a:p>
              <a:pPr eaLnBrk="1" hangingPunct="1">
                <a:defRPr/>
              </a:pPr>
              <a:endParaRPr lang="en-US"/>
            </a:p>
          </p:txBody>
        </p:sp>
        <p:sp>
          <p:nvSpPr>
            <p:cNvPr id="29" name="Freeform 86">
              <a:extLst>
                <a:ext uri="{FF2B5EF4-FFF2-40B4-BE49-F238E27FC236}">
                  <a16:creationId xmlns:a16="http://schemas.microsoft.com/office/drawing/2014/main" id="{630A5322-8729-9006-AB11-28C30D692EEB}"/>
                </a:ext>
              </a:extLst>
            </p:cNvPr>
            <p:cNvSpPr>
              <a:spLocks/>
            </p:cNvSpPr>
            <p:nvPr/>
          </p:nvSpPr>
          <p:spPr bwMode="auto">
            <a:xfrm>
              <a:off x="5637213" y="4724400"/>
              <a:ext cx="749300" cy="635000"/>
            </a:xfrm>
            <a:custGeom>
              <a:avLst/>
              <a:gdLst>
                <a:gd name="T0" fmla="*/ 0 w 557"/>
                <a:gd name="T1" fmla="*/ 3 h 472"/>
                <a:gd name="T2" fmla="*/ 5 w 557"/>
                <a:gd name="T3" fmla="*/ 131 h 472"/>
                <a:gd name="T4" fmla="*/ 56 w 557"/>
                <a:gd name="T5" fmla="*/ 224 h 472"/>
                <a:gd name="T6" fmla="*/ 37 w 557"/>
                <a:gd name="T7" fmla="*/ 297 h 472"/>
                <a:gd name="T8" fmla="*/ 41 w 557"/>
                <a:gd name="T9" fmla="*/ 358 h 472"/>
                <a:gd name="T10" fmla="*/ 19 w 557"/>
                <a:gd name="T11" fmla="*/ 389 h 472"/>
                <a:gd name="T12" fmla="*/ 27 w 557"/>
                <a:gd name="T13" fmla="*/ 399 h 472"/>
                <a:gd name="T14" fmla="*/ 102 w 557"/>
                <a:gd name="T15" fmla="*/ 391 h 472"/>
                <a:gd name="T16" fmla="*/ 194 w 557"/>
                <a:gd name="T17" fmla="*/ 415 h 472"/>
                <a:gd name="T18" fmla="*/ 224 w 557"/>
                <a:gd name="T19" fmla="*/ 391 h 472"/>
                <a:gd name="T20" fmla="*/ 314 w 557"/>
                <a:gd name="T21" fmla="*/ 428 h 472"/>
                <a:gd name="T22" fmla="*/ 321 w 557"/>
                <a:gd name="T23" fmla="*/ 449 h 472"/>
                <a:gd name="T24" fmla="*/ 355 w 557"/>
                <a:gd name="T25" fmla="*/ 464 h 472"/>
                <a:gd name="T26" fmla="*/ 374 w 557"/>
                <a:gd name="T27" fmla="*/ 445 h 472"/>
                <a:gd name="T28" fmla="*/ 416 w 557"/>
                <a:gd name="T29" fmla="*/ 462 h 472"/>
                <a:gd name="T30" fmla="*/ 443 w 557"/>
                <a:gd name="T31" fmla="*/ 449 h 472"/>
                <a:gd name="T32" fmla="*/ 438 w 557"/>
                <a:gd name="T33" fmla="*/ 421 h 472"/>
                <a:gd name="T34" fmla="*/ 511 w 557"/>
                <a:gd name="T35" fmla="*/ 445 h 472"/>
                <a:gd name="T36" fmla="*/ 508 w 557"/>
                <a:gd name="T37" fmla="*/ 472 h 472"/>
                <a:gd name="T38" fmla="*/ 557 w 557"/>
                <a:gd name="T39" fmla="*/ 438 h 472"/>
                <a:gd name="T40" fmla="*/ 513 w 557"/>
                <a:gd name="T41" fmla="*/ 433 h 472"/>
                <a:gd name="T42" fmla="*/ 481 w 557"/>
                <a:gd name="T43" fmla="*/ 398 h 472"/>
                <a:gd name="T44" fmla="*/ 522 w 557"/>
                <a:gd name="T45" fmla="*/ 353 h 472"/>
                <a:gd name="T46" fmla="*/ 522 w 557"/>
                <a:gd name="T47" fmla="*/ 328 h 472"/>
                <a:gd name="T48" fmla="*/ 476 w 557"/>
                <a:gd name="T49" fmla="*/ 365 h 472"/>
                <a:gd name="T50" fmla="*/ 454 w 557"/>
                <a:gd name="T51" fmla="*/ 353 h 472"/>
                <a:gd name="T52" fmla="*/ 472 w 557"/>
                <a:gd name="T53" fmla="*/ 333 h 472"/>
                <a:gd name="T54" fmla="*/ 421 w 557"/>
                <a:gd name="T55" fmla="*/ 348 h 472"/>
                <a:gd name="T56" fmla="*/ 389 w 557"/>
                <a:gd name="T57" fmla="*/ 335 h 472"/>
                <a:gd name="T58" fmla="*/ 398 w 557"/>
                <a:gd name="T59" fmla="*/ 313 h 472"/>
                <a:gd name="T60" fmla="*/ 484 w 557"/>
                <a:gd name="T61" fmla="*/ 328 h 472"/>
                <a:gd name="T62" fmla="*/ 450 w 557"/>
                <a:gd name="T63" fmla="*/ 272 h 472"/>
                <a:gd name="T64" fmla="*/ 455 w 557"/>
                <a:gd name="T65" fmla="*/ 231 h 472"/>
                <a:gd name="T66" fmla="*/ 258 w 557"/>
                <a:gd name="T67" fmla="*/ 240 h 472"/>
                <a:gd name="T68" fmla="*/ 282 w 557"/>
                <a:gd name="T69" fmla="*/ 151 h 472"/>
                <a:gd name="T70" fmla="*/ 316 w 557"/>
                <a:gd name="T71" fmla="*/ 107 h 472"/>
                <a:gd name="T72" fmla="*/ 306 w 557"/>
                <a:gd name="T73" fmla="*/ 95 h 472"/>
                <a:gd name="T74" fmla="*/ 292 w 557"/>
                <a:gd name="T75" fmla="*/ 0 h 472"/>
                <a:gd name="T76" fmla="*/ 0 w 557"/>
                <a:gd name="T77" fmla="*/ 3 h 472"/>
                <a:gd name="T78" fmla="*/ 0 w 557"/>
                <a:gd name="T79" fmla="*/ 3 h 472"/>
                <a:gd name="T80" fmla="*/ 0 w 557"/>
                <a:gd name="T81" fmla="*/ 3 h 4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7"/>
                <a:gd name="T124" fmla="*/ 0 h 472"/>
                <a:gd name="T125" fmla="*/ 557 w 557"/>
                <a:gd name="T126" fmla="*/ 472 h 4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7" h="472">
                  <a:moveTo>
                    <a:pt x="0" y="3"/>
                  </a:moveTo>
                  <a:lnTo>
                    <a:pt x="5" y="131"/>
                  </a:lnTo>
                  <a:lnTo>
                    <a:pt x="56" y="224"/>
                  </a:lnTo>
                  <a:lnTo>
                    <a:pt x="37" y="297"/>
                  </a:lnTo>
                  <a:lnTo>
                    <a:pt x="41" y="358"/>
                  </a:lnTo>
                  <a:lnTo>
                    <a:pt x="19" y="389"/>
                  </a:lnTo>
                  <a:lnTo>
                    <a:pt x="27" y="399"/>
                  </a:lnTo>
                  <a:lnTo>
                    <a:pt x="102" y="391"/>
                  </a:lnTo>
                  <a:lnTo>
                    <a:pt x="194" y="415"/>
                  </a:lnTo>
                  <a:lnTo>
                    <a:pt x="224" y="391"/>
                  </a:lnTo>
                  <a:lnTo>
                    <a:pt x="314" y="428"/>
                  </a:lnTo>
                  <a:lnTo>
                    <a:pt x="321" y="449"/>
                  </a:lnTo>
                  <a:lnTo>
                    <a:pt x="355" y="464"/>
                  </a:lnTo>
                  <a:lnTo>
                    <a:pt x="374" y="445"/>
                  </a:lnTo>
                  <a:lnTo>
                    <a:pt x="416" y="462"/>
                  </a:lnTo>
                  <a:lnTo>
                    <a:pt x="443" y="449"/>
                  </a:lnTo>
                  <a:lnTo>
                    <a:pt x="438" y="421"/>
                  </a:lnTo>
                  <a:lnTo>
                    <a:pt x="511" y="445"/>
                  </a:lnTo>
                  <a:lnTo>
                    <a:pt x="508" y="472"/>
                  </a:lnTo>
                  <a:lnTo>
                    <a:pt x="557" y="438"/>
                  </a:lnTo>
                  <a:lnTo>
                    <a:pt x="513" y="433"/>
                  </a:lnTo>
                  <a:lnTo>
                    <a:pt x="481" y="398"/>
                  </a:lnTo>
                  <a:lnTo>
                    <a:pt x="522" y="353"/>
                  </a:lnTo>
                  <a:lnTo>
                    <a:pt x="522" y="328"/>
                  </a:lnTo>
                  <a:lnTo>
                    <a:pt x="476" y="365"/>
                  </a:lnTo>
                  <a:lnTo>
                    <a:pt x="454" y="353"/>
                  </a:lnTo>
                  <a:lnTo>
                    <a:pt x="472" y="333"/>
                  </a:lnTo>
                  <a:lnTo>
                    <a:pt x="421" y="348"/>
                  </a:lnTo>
                  <a:lnTo>
                    <a:pt x="389" y="335"/>
                  </a:lnTo>
                  <a:lnTo>
                    <a:pt x="398" y="313"/>
                  </a:lnTo>
                  <a:lnTo>
                    <a:pt x="484" y="328"/>
                  </a:lnTo>
                  <a:lnTo>
                    <a:pt x="450" y="272"/>
                  </a:lnTo>
                  <a:lnTo>
                    <a:pt x="455" y="231"/>
                  </a:lnTo>
                  <a:lnTo>
                    <a:pt x="258" y="240"/>
                  </a:lnTo>
                  <a:lnTo>
                    <a:pt x="282" y="151"/>
                  </a:lnTo>
                  <a:lnTo>
                    <a:pt x="316" y="107"/>
                  </a:lnTo>
                  <a:lnTo>
                    <a:pt x="306" y="95"/>
                  </a:lnTo>
                  <a:lnTo>
                    <a:pt x="292" y="0"/>
                  </a:lnTo>
                  <a:lnTo>
                    <a:pt x="0" y="3"/>
                  </a:lnTo>
                  <a:close/>
                </a:path>
              </a:pathLst>
            </a:custGeom>
            <a:grpFill/>
            <a:ln w="12700">
              <a:solidFill>
                <a:schemeClr val="bg1"/>
              </a:solidFill>
              <a:round/>
              <a:headEnd/>
              <a:tailEnd/>
            </a:ln>
          </p:spPr>
          <p:txBody>
            <a:bodyPr/>
            <a:lstStyle/>
            <a:p>
              <a:pPr eaLnBrk="1" hangingPunct="1">
                <a:defRPr/>
              </a:pPr>
              <a:endParaRPr lang="en-US"/>
            </a:p>
          </p:txBody>
        </p:sp>
        <p:sp>
          <p:nvSpPr>
            <p:cNvPr id="30" name="Freeform 87">
              <a:extLst>
                <a:ext uri="{FF2B5EF4-FFF2-40B4-BE49-F238E27FC236}">
                  <a16:creationId xmlns:a16="http://schemas.microsoft.com/office/drawing/2014/main" id="{176B3E9B-1FF3-F3BB-2D83-4BE7BAFB7041}"/>
                </a:ext>
              </a:extLst>
            </p:cNvPr>
            <p:cNvSpPr>
              <a:spLocks/>
            </p:cNvSpPr>
            <p:nvPr/>
          </p:nvSpPr>
          <p:spPr bwMode="auto">
            <a:xfrm>
              <a:off x="6019800" y="2365375"/>
              <a:ext cx="746125" cy="373063"/>
            </a:xfrm>
            <a:custGeom>
              <a:avLst/>
              <a:gdLst>
                <a:gd name="T0" fmla="*/ 200 w 555"/>
                <a:gd name="T1" fmla="*/ 182 h 277"/>
                <a:gd name="T2" fmla="*/ 207 w 555"/>
                <a:gd name="T3" fmla="*/ 199 h 277"/>
                <a:gd name="T4" fmla="*/ 226 w 555"/>
                <a:gd name="T5" fmla="*/ 204 h 277"/>
                <a:gd name="T6" fmla="*/ 253 w 555"/>
                <a:gd name="T7" fmla="*/ 277 h 277"/>
                <a:gd name="T8" fmla="*/ 302 w 555"/>
                <a:gd name="T9" fmla="*/ 177 h 277"/>
                <a:gd name="T10" fmla="*/ 328 w 555"/>
                <a:gd name="T11" fmla="*/ 181 h 277"/>
                <a:gd name="T12" fmla="*/ 360 w 555"/>
                <a:gd name="T13" fmla="*/ 165 h 277"/>
                <a:gd name="T14" fmla="*/ 413 w 555"/>
                <a:gd name="T15" fmla="*/ 165 h 277"/>
                <a:gd name="T16" fmla="*/ 431 w 555"/>
                <a:gd name="T17" fmla="*/ 141 h 277"/>
                <a:gd name="T18" fmla="*/ 535 w 555"/>
                <a:gd name="T19" fmla="*/ 145 h 277"/>
                <a:gd name="T20" fmla="*/ 555 w 555"/>
                <a:gd name="T21" fmla="*/ 130 h 277"/>
                <a:gd name="T22" fmla="*/ 521 w 555"/>
                <a:gd name="T23" fmla="*/ 91 h 277"/>
                <a:gd name="T24" fmla="*/ 458 w 555"/>
                <a:gd name="T25" fmla="*/ 92 h 277"/>
                <a:gd name="T26" fmla="*/ 407 w 555"/>
                <a:gd name="T27" fmla="*/ 85 h 277"/>
                <a:gd name="T28" fmla="*/ 343 w 555"/>
                <a:gd name="T29" fmla="*/ 85 h 277"/>
                <a:gd name="T30" fmla="*/ 321 w 555"/>
                <a:gd name="T31" fmla="*/ 118 h 277"/>
                <a:gd name="T32" fmla="*/ 289 w 555"/>
                <a:gd name="T33" fmla="*/ 99 h 277"/>
                <a:gd name="T34" fmla="*/ 255 w 555"/>
                <a:gd name="T35" fmla="*/ 102 h 277"/>
                <a:gd name="T36" fmla="*/ 243 w 555"/>
                <a:gd name="T37" fmla="*/ 68 h 277"/>
                <a:gd name="T38" fmla="*/ 170 w 555"/>
                <a:gd name="T39" fmla="*/ 63 h 277"/>
                <a:gd name="T40" fmla="*/ 161 w 555"/>
                <a:gd name="T41" fmla="*/ 51 h 277"/>
                <a:gd name="T42" fmla="*/ 193 w 555"/>
                <a:gd name="T43" fmla="*/ 16 h 277"/>
                <a:gd name="T44" fmla="*/ 221 w 555"/>
                <a:gd name="T45" fmla="*/ 14 h 277"/>
                <a:gd name="T46" fmla="*/ 193 w 555"/>
                <a:gd name="T47" fmla="*/ 0 h 277"/>
                <a:gd name="T48" fmla="*/ 153 w 555"/>
                <a:gd name="T49" fmla="*/ 11 h 277"/>
                <a:gd name="T50" fmla="*/ 85 w 555"/>
                <a:gd name="T51" fmla="*/ 79 h 277"/>
                <a:gd name="T52" fmla="*/ 51 w 555"/>
                <a:gd name="T53" fmla="*/ 85 h 277"/>
                <a:gd name="T54" fmla="*/ 0 w 555"/>
                <a:gd name="T55" fmla="*/ 119 h 277"/>
                <a:gd name="T56" fmla="*/ 200 w 555"/>
                <a:gd name="T57" fmla="*/ 182 h 277"/>
                <a:gd name="T58" fmla="*/ 200 w 555"/>
                <a:gd name="T59" fmla="*/ 182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5"/>
                <a:gd name="T91" fmla="*/ 0 h 277"/>
                <a:gd name="T92" fmla="*/ 555 w 555"/>
                <a:gd name="T93" fmla="*/ 277 h 2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5" h="277">
                  <a:moveTo>
                    <a:pt x="200" y="182"/>
                  </a:moveTo>
                  <a:lnTo>
                    <a:pt x="207" y="199"/>
                  </a:lnTo>
                  <a:lnTo>
                    <a:pt x="226" y="204"/>
                  </a:lnTo>
                  <a:lnTo>
                    <a:pt x="253" y="277"/>
                  </a:lnTo>
                  <a:lnTo>
                    <a:pt x="302" y="177"/>
                  </a:lnTo>
                  <a:lnTo>
                    <a:pt x="328" y="181"/>
                  </a:lnTo>
                  <a:lnTo>
                    <a:pt x="360" y="165"/>
                  </a:lnTo>
                  <a:lnTo>
                    <a:pt x="413" y="165"/>
                  </a:lnTo>
                  <a:lnTo>
                    <a:pt x="431" y="141"/>
                  </a:lnTo>
                  <a:lnTo>
                    <a:pt x="535" y="145"/>
                  </a:lnTo>
                  <a:lnTo>
                    <a:pt x="555" y="130"/>
                  </a:lnTo>
                  <a:lnTo>
                    <a:pt x="521" y="91"/>
                  </a:lnTo>
                  <a:lnTo>
                    <a:pt x="458" y="92"/>
                  </a:lnTo>
                  <a:lnTo>
                    <a:pt x="407" y="85"/>
                  </a:lnTo>
                  <a:lnTo>
                    <a:pt x="343" y="85"/>
                  </a:lnTo>
                  <a:lnTo>
                    <a:pt x="321" y="118"/>
                  </a:lnTo>
                  <a:lnTo>
                    <a:pt x="289" y="99"/>
                  </a:lnTo>
                  <a:lnTo>
                    <a:pt x="255" y="102"/>
                  </a:lnTo>
                  <a:lnTo>
                    <a:pt x="243" y="68"/>
                  </a:lnTo>
                  <a:lnTo>
                    <a:pt x="170" y="63"/>
                  </a:lnTo>
                  <a:lnTo>
                    <a:pt x="161" y="51"/>
                  </a:lnTo>
                  <a:lnTo>
                    <a:pt x="193" y="16"/>
                  </a:lnTo>
                  <a:lnTo>
                    <a:pt x="221" y="14"/>
                  </a:lnTo>
                  <a:lnTo>
                    <a:pt x="193" y="0"/>
                  </a:lnTo>
                  <a:lnTo>
                    <a:pt x="153" y="11"/>
                  </a:lnTo>
                  <a:lnTo>
                    <a:pt x="85" y="79"/>
                  </a:lnTo>
                  <a:lnTo>
                    <a:pt x="51" y="85"/>
                  </a:lnTo>
                  <a:lnTo>
                    <a:pt x="0" y="119"/>
                  </a:lnTo>
                  <a:lnTo>
                    <a:pt x="200" y="182"/>
                  </a:lnTo>
                  <a:close/>
                </a:path>
              </a:pathLst>
            </a:custGeom>
            <a:grpFill/>
            <a:ln w="12700">
              <a:solidFill>
                <a:schemeClr val="bg1"/>
              </a:solidFill>
              <a:round/>
              <a:headEnd/>
              <a:tailEnd/>
            </a:ln>
          </p:spPr>
          <p:txBody>
            <a:bodyPr/>
            <a:lstStyle/>
            <a:p>
              <a:pPr eaLnBrk="1" hangingPunct="1">
                <a:defRPr/>
              </a:pPr>
              <a:endParaRPr lang="en-US"/>
            </a:p>
          </p:txBody>
        </p:sp>
        <p:sp>
          <p:nvSpPr>
            <p:cNvPr id="31" name="Freeform 88">
              <a:extLst>
                <a:ext uri="{FF2B5EF4-FFF2-40B4-BE49-F238E27FC236}">
                  <a16:creationId xmlns:a16="http://schemas.microsoft.com/office/drawing/2014/main" id="{E87C3DC1-BD28-A1A5-E43B-8CCB008DE575}"/>
                </a:ext>
              </a:extLst>
            </p:cNvPr>
            <p:cNvSpPr>
              <a:spLocks/>
            </p:cNvSpPr>
            <p:nvPr/>
          </p:nvSpPr>
          <p:spPr bwMode="auto">
            <a:xfrm>
              <a:off x="6500813" y="2597150"/>
              <a:ext cx="508000" cy="673100"/>
            </a:xfrm>
            <a:custGeom>
              <a:avLst/>
              <a:gdLst>
                <a:gd name="T0" fmla="*/ 43 w 377"/>
                <a:gd name="T1" fmla="*/ 415 h 500"/>
                <a:gd name="T2" fmla="*/ 38 w 377"/>
                <a:gd name="T3" fmla="*/ 331 h 500"/>
                <a:gd name="T4" fmla="*/ 5 w 377"/>
                <a:gd name="T5" fmla="*/ 270 h 500"/>
                <a:gd name="T6" fmla="*/ 19 w 377"/>
                <a:gd name="T7" fmla="*/ 143 h 500"/>
                <a:gd name="T8" fmla="*/ 73 w 377"/>
                <a:gd name="T9" fmla="*/ 77 h 500"/>
                <a:gd name="T10" fmla="*/ 70 w 377"/>
                <a:gd name="T11" fmla="*/ 126 h 500"/>
                <a:gd name="T12" fmla="*/ 87 w 377"/>
                <a:gd name="T13" fmla="*/ 116 h 500"/>
                <a:gd name="T14" fmla="*/ 87 w 377"/>
                <a:gd name="T15" fmla="*/ 75 h 500"/>
                <a:gd name="T16" fmla="*/ 107 w 377"/>
                <a:gd name="T17" fmla="*/ 51 h 500"/>
                <a:gd name="T18" fmla="*/ 114 w 377"/>
                <a:gd name="T19" fmla="*/ 7 h 500"/>
                <a:gd name="T20" fmla="*/ 133 w 377"/>
                <a:gd name="T21" fmla="*/ 0 h 500"/>
                <a:gd name="T22" fmla="*/ 247 w 377"/>
                <a:gd name="T23" fmla="*/ 39 h 500"/>
                <a:gd name="T24" fmla="*/ 257 w 377"/>
                <a:gd name="T25" fmla="*/ 71 h 500"/>
                <a:gd name="T26" fmla="*/ 272 w 377"/>
                <a:gd name="T27" fmla="*/ 102 h 500"/>
                <a:gd name="T28" fmla="*/ 275 w 377"/>
                <a:gd name="T29" fmla="*/ 156 h 500"/>
                <a:gd name="T30" fmla="*/ 236 w 377"/>
                <a:gd name="T31" fmla="*/ 204 h 500"/>
                <a:gd name="T32" fmla="*/ 235 w 377"/>
                <a:gd name="T33" fmla="*/ 240 h 500"/>
                <a:gd name="T34" fmla="*/ 257 w 377"/>
                <a:gd name="T35" fmla="*/ 251 h 500"/>
                <a:gd name="T36" fmla="*/ 287 w 377"/>
                <a:gd name="T37" fmla="*/ 202 h 500"/>
                <a:gd name="T38" fmla="*/ 318 w 377"/>
                <a:gd name="T39" fmla="*/ 185 h 500"/>
                <a:gd name="T40" fmla="*/ 338 w 377"/>
                <a:gd name="T41" fmla="*/ 195 h 500"/>
                <a:gd name="T42" fmla="*/ 377 w 377"/>
                <a:gd name="T43" fmla="*/ 306 h 500"/>
                <a:gd name="T44" fmla="*/ 350 w 377"/>
                <a:gd name="T45" fmla="*/ 353 h 500"/>
                <a:gd name="T46" fmla="*/ 343 w 377"/>
                <a:gd name="T47" fmla="*/ 387 h 500"/>
                <a:gd name="T48" fmla="*/ 328 w 377"/>
                <a:gd name="T49" fmla="*/ 398 h 500"/>
                <a:gd name="T50" fmla="*/ 328 w 377"/>
                <a:gd name="T51" fmla="*/ 428 h 500"/>
                <a:gd name="T52" fmla="*/ 308 w 377"/>
                <a:gd name="T53" fmla="*/ 469 h 500"/>
                <a:gd name="T54" fmla="*/ 184 w 377"/>
                <a:gd name="T55" fmla="*/ 486 h 500"/>
                <a:gd name="T56" fmla="*/ 180 w 377"/>
                <a:gd name="T57" fmla="*/ 479 h 500"/>
                <a:gd name="T58" fmla="*/ 0 w 377"/>
                <a:gd name="T59" fmla="*/ 500 h 500"/>
                <a:gd name="T60" fmla="*/ 43 w 377"/>
                <a:gd name="T61" fmla="*/ 415 h 500"/>
                <a:gd name="T62" fmla="*/ 43 w 377"/>
                <a:gd name="T63" fmla="*/ 415 h 5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7"/>
                <a:gd name="T97" fmla="*/ 0 h 500"/>
                <a:gd name="T98" fmla="*/ 377 w 377"/>
                <a:gd name="T99" fmla="*/ 500 h 5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7" h="500">
                  <a:moveTo>
                    <a:pt x="43" y="415"/>
                  </a:moveTo>
                  <a:lnTo>
                    <a:pt x="38" y="331"/>
                  </a:lnTo>
                  <a:lnTo>
                    <a:pt x="5" y="270"/>
                  </a:lnTo>
                  <a:lnTo>
                    <a:pt x="19" y="143"/>
                  </a:lnTo>
                  <a:lnTo>
                    <a:pt x="73" y="77"/>
                  </a:lnTo>
                  <a:lnTo>
                    <a:pt x="70" y="126"/>
                  </a:lnTo>
                  <a:lnTo>
                    <a:pt x="87" y="116"/>
                  </a:lnTo>
                  <a:lnTo>
                    <a:pt x="87" y="75"/>
                  </a:lnTo>
                  <a:lnTo>
                    <a:pt x="107" y="51"/>
                  </a:lnTo>
                  <a:lnTo>
                    <a:pt x="114" y="7"/>
                  </a:lnTo>
                  <a:lnTo>
                    <a:pt x="133" y="0"/>
                  </a:lnTo>
                  <a:lnTo>
                    <a:pt x="247" y="39"/>
                  </a:lnTo>
                  <a:lnTo>
                    <a:pt x="257" y="71"/>
                  </a:lnTo>
                  <a:lnTo>
                    <a:pt x="272" y="102"/>
                  </a:lnTo>
                  <a:lnTo>
                    <a:pt x="275" y="156"/>
                  </a:lnTo>
                  <a:lnTo>
                    <a:pt x="236" y="204"/>
                  </a:lnTo>
                  <a:lnTo>
                    <a:pt x="235" y="240"/>
                  </a:lnTo>
                  <a:lnTo>
                    <a:pt x="257" y="251"/>
                  </a:lnTo>
                  <a:lnTo>
                    <a:pt x="287" y="202"/>
                  </a:lnTo>
                  <a:lnTo>
                    <a:pt x="318" y="185"/>
                  </a:lnTo>
                  <a:lnTo>
                    <a:pt x="338" y="195"/>
                  </a:lnTo>
                  <a:lnTo>
                    <a:pt x="377" y="306"/>
                  </a:lnTo>
                  <a:lnTo>
                    <a:pt x="350" y="353"/>
                  </a:lnTo>
                  <a:lnTo>
                    <a:pt x="343" y="387"/>
                  </a:lnTo>
                  <a:lnTo>
                    <a:pt x="328" y="398"/>
                  </a:lnTo>
                  <a:lnTo>
                    <a:pt x="328" y="428"/>
                  </a:lnTo>
                  <a:lnTo>
                    <a:pt x="308" y="469"/>
                  </a:lnTo>
                  <a:lnTo>
                    <a:pt x="184" y="486"/>
                  </a:lnTo>
                  <a:lnTo>
                    <a:pt x="180" y="479"/>
                  </a:lnTo>
                  <a:lnTo>
                    <a:pt x="0" y="500"/>
                  </a:lnTo>
                  <a:lnTo>
                    <a:pt x="43" y="415"/>
                  </a:lnTo>
                  <a:close/>
                </a:path>
              </a:pathLst>
            </a:custGeom>
            <a:grpFill/>
            <a:ln w="12700">
              <a:solidFill>
                <a:schemeClr val="bg1"/>
              </a:solidFill>
              <a:round/>
              <a:headEnd/>
              <a:tailEnd/>
            </a:ln>
          </p:spPr>
          <p:txBody>
            <a:bodyPr/>
            <a:lstStyle/>
            <a:p>
              <a:pPr eaLnBrk="1" hangingPunct="1">
                <a:defRPr/>
              </a:pPr>
              <a:endParaRPr lang="en-US"/>
            </a:p>
          </p:txBody>
        </p:sp>
        <p:sp>
          <p:nvSpPr>
            <p:cNvPr id="32" name="Freeform 89">
              <a:extLst>
                <a:ext uri="{FF2B5EF4-FFF2-40B4-BE49-F238E27FC236}">
                  <a16:creationId xmlns:a16="http://schemas.microsoft.com/office/drawing/2014/main" id="{FEE82E21-AFA4-4DA4-487A-D10A98446C3C}"/>
                </a:ext>
              </a:extLst>
            </p:cNvPr>
            <p:cNvSpPr>
              <a:spLocks/>
            </p:cNvSpPr>
            <p:nvPr/>
          </p:nvSpPr>
          <p:spPr bwMode="auto">
            <a:xfrm>
              <a:off x="5737225" y="2468563"/>
              <a:ext cx="695325" cy="711200"/>
            </a:xfrm>
            <a:custGeom>
              <a:avLst/>
              <a:gdLst>
                <a:gd name="T0" fmla="*/ 13 w 516"/>
                <a:gd name="T1" fmla="*/ 202 h 528"/>
                <a:gd name="T2" fmla="*/ 12 w 516"/>
                <a:gd name="T3" fmla="*/ 265 h 528"/>
                <a:gd name="T4" fmla="*/ 75 w 516"/>
                <a:gd name="T5" fmla="*/ 304 h 528"/>
                <a:gd name="T6" fmla="*/ 98 w 516"/>
                <a:gd name="T7" fmla="*/ 331 h 528"/>
                <a:gd name="T8" fmla="*/ 149 w 516"/>
                <a:gd name="T9" fmla="*/ 369 h 528"/>
                <a:gd name="T10" fmla="*/ 156 w 516"/>
                <a:gd name="T11" fmla="*/ 413 h 528"/>
                <a:gd name="T12" fmla="*/ 166 w 516"/>
                <a:gd name="T13" fmla="*/ 472 h 528"/>
                <a:gd name="T14" fmla="*/ 214 w 516"/>
                <a:gd name="T15" fmla="*/ 528 h 528"/>
                <a:gd name="T16" fmla="*/ 470 w 516"/>
                <a:gd name="T17" fmla="*/ 513 h 528"/>
                <a:gd name="T18" fmla="*/ 457 w 516"/>
                <a:gd name="T19" fmla="*/ 431 h 528"/>
                <a:gd name="T20" fmla="*/ 479 w 516"/>
                <a:gd name="T21" fmla="*/ 307 h 528"/>
                <a:gd name="T22" fmla="*/ 479 w 516"/>
                <a:gd name="T23" fmla="*/ 273 h 528"/>
                <a:gd name="T24" fmla="*/ 516 w 516"/>
                <a:gd name="T25" fmla="*/ 177 h 528"/>
                <a:gd name="T26" fmla="*/ 506 w 516"/>
                <a:gd name="T27" fmla="*/ 173 h 528"/>
                <a:gd name="T28" fmla="*/ 482 w 516"/>
                <a:gd name="T29" fmla="*/ 229 h 528"/>
                <a:gd name="T30" fmla="*/ 462 w 516"/>
                <a:gd name="T31" fmla="*/ 233 h 528"/>
                <a:gd name="T32" fmla="*/ 453 w 516"/>
                <a:gd name="T33" fmla="*/ 256 h 528"/>
                <a:gd name="T34" fmla="*/ 431 w 516"/>
                <a:gd name="T35" fmla="*/ 272 h 528"/>
                <a:gd name="T36" fmla="*/ 447 w 516"/>
                <a:gd name="T37" fmla="*/ 221 h 528"/>
                <a:gd name="T38" fmla="*/ 462 w 516"/>
                <a:gd name="T39" fmla="*/ 200 h 528"/>
                <a:gd name="T40" fmla="*/ 435 w 516"/>
                <a:gd name="T41" fmla="*/ 127 h 528"/>
                <a:gd name="T42" fmla="*/ 416 w 516"/>
                <a:gd name="T43" fmla="*/ 122 h 528"/>
                <a:gd name="T44" fmla="*/ 409 w 516"/>
                <a:gd name="T45" fmla="*/ 105 h 528"/>
                <a:gd name="T46" fmla="*/ 209 w 516"/>
                <a:gd name="T47" fmla="*/ 42 h 528"/>
                <a:gd name="T48" fmla="*/ 183 w 516"/>
                <a:gd name="T49" fmla="*/ 31 h 528"/>
                <a:gd name="T50" fmla="*/ 170 w 516"/>
                <a:gd name="T51" fmla="*/ 42 h 528"/>
                <a:gd name="T52" fmla="*/ 165 w 516"/>
                <a:gd name="T53" fmla="*/ 39 h 528"/>
                <a:gd name="T54" fmla="*/ 171 w 516"/>
                <a:gd name="T55" fmla="*/ 17 h 528"/>
                <a:gd name="T56" fmla="*/ 176 w 516"/>
                <a:gd name="T57" fmla="*/ 3 h 528"/>
                <a:gd name="T58" fmla="*/ 170 w 516"/>
                <a:gd name="T59" fmla="*/ 0 h 528"/>
                <a:gd name="T60" fmla="*/ 88 w 516"/>
                <a:gd name="T61" fmla="*/ 34 h 528"/>
                <a:gd name="T62" fmla="*/ 80 w 516"/>
                <a:gd name="T63" fmla="*/ 36 h 528"/>
                <a:gd name="T64" fmla="*/ 63 w 516"/>
                <a:gd name="T65" fmla="*/ 27 h 528"/>
                <a:gd name="T66" fmla="*/ 47 w 516"/>
                <a:gd name="T67" fmla="*/ 37 h 528"/>
                <a:gd name="T68" fmla="*/ 51 w 516"/>
                <a:gd name="T69" fmla="*/ 98 h 528"/>
                <a:gd name="T70" fmla="*/ 0 w 516"/>
                <a:gd name="T71" fmla="*/ 160 h 528"/>
                <a:gd name="T72" fmla="*/ 13 w 516"/>
                <a:gd name="T73" fmla="*/ 202 h 528"/>
                <a:gd name="T74" fmla="*/ 13 w 516"/>
                <a:gd name="T75" fmla="*/ 202 h 5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6"/>
                <a:gd name="T115" fmla="*/ 0 h 528"/>
                <a:gd name="T116" fmla="*/ 516 w 516"/>
                <a:gd name="T117" fmla="*/ 528 h 5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6" h="528">
                  <a:moveTo>
                    <a:pt x="13" y="202"/>
                  </a:moveTo>
                  <a:lnTo>
                    <a:pt x="12" y="265"/>
                  </a:lnTo>
                  <a:lnTo>
                    <a:pt x="75" y="304"/>
                  </a:lnTo>
                  <a:lnTo>
                    <a:pt x="98" y="331"/>
                  </a:lnTo>
                  <a:lnTo>
                    <a:pt x="149" y="369"/>
                  </a:lnTo>
                  <a:lnTo>
                    <a:pt x="156" y="413"/>
                  </a:lnTo>
                  <a:lnTo>
                    <a:pt x="166" y="472"/>
                  </a:lnTo>
                  <a:lnTo>
                    <a:pt x="214" y="528"/>
                  </a:lnTo>
                  <a:lnTo>
                    <a:pt x="470" y="513"/>
                  </a:lnTo>
                  <a:lnTo>
                    <a:pt x="457" y="431"/>
                  </a:lnTo>
                  <a:lnTo>
                    <a:pt x="479" y="307"/>
                  </a:lnTo>
                  <a:lnTo>
                    <a:pt x="479" y="273"/>
                  </a:lnTo>
                  <a:lnTo>
                    <a:pt x="516" y="177"/>
                  </a:lnTo>
                  <a:lnTo>
                    <a:pt x="506" y="173"/>
                  </a:lnTo>
                  <a:lnTo>
                    <a:pt x="482" y="229"/>
                  </a:lnTo>
                  <a:lnTo>
                    <a:pt x="462" y="233"/>
                  </a:lnTo>
                  <a:lnTo>
                    <a:pt x="453" y="256"/>
                  </a:lnTo>
                  <a:lnTo>
                    <a:pt x="431" y="272"/>
                  </a:lnTo>
                  <a:lnTo>
                    <a:pt x="447" y="221"/>
                  </a:lnTo>
                  <a:lnTo>
                    <a:pt x="462" y="200"/>
                  </a:lnTo>
                  <a:lnTo>
                    <a:pt x="435" y="127"/>
                  </a:lnTo>
                  <a:lnTo>
                    <a:pt x="416" y="122"/>
                  </a:lnTo>
                  <a:lnTo>
                    <a:pt x="409" y="105"/>
                  </a:lnTo>
                  <a:lnTo>
                    <a:pt x="209" y="42"/>
                  </a:lnTo>
                  <a:lnTo>
                    <a:pt x="183" y="31"/>
                  </a:lnTo>
                  <a:lnTo>
                    <a:pt x="170" y="42"/>
                  </a:lnTo>
                  <a:lnTo>
                    <a:pt x="165" y="39"/>
                  </a:lnTo>
                  <a:lnTo>
                    <a:pt x="171" y="17"/>
                  </a:lnTo>
                  <a:lnTo>
                    <a:pt x="176" y="3"/>
                  </a:lnTo>
                  <a:lnTo>
                    <a:pt x="170" y="0"/>
                  </a:lnTo>
                  <a:lnTo>
                    <a:pt x="88" y="34"/>
                  </a:lnTo>
                  <a:lnTo>
                    <a:pt x="80" y="36"/>
                  </a:lnTo>
                  <a:lnTo>
                    <a:pt x="63" y="27"/>
                  </a:lnTo>
                  <a:lnTo>
                    <a:pt x="47" y="37"/>
                  </a:lnTo>
                  <a:lnTo>
                    <a:pt x="51" y="98"/>
                  </a:lnTo>
                  <a:lnTo>
                    <a:pt x="0" y="160"/>
                  </a:lnTo>
                  <a:lnTo>
                    <a:pt x="13" y="202"/>
                  </a:lnTo>
                  <a:close/>
                </a:path>
              </a:pathLst>
            </a:custGeom>
            <a:grpFill/>
            <a:ln w="12700">
              <a:solidFill>
                <a:schemeClr val="bg1"/>
              </a:solidFill>
              <a:round/>
              <a:headEnd/>
              <a:tailEnd/>
            </a:ln>
          </p:spPr>
          <p:txBody>
            <a:bodyPr/>
            <a:lstStyle/>
            <a:p>
              <a:pPr eaLnBrk="1" hangingPunct="1">
                <a:defRPr/>
              </a:pPr>
              <a:endParaRPr lang="en-US"/>
            </a:p>
          </p:txBody>
        </p:sp>
        <p:sp>
          <p:nvSpPr>
            <p:cNvPr id="33" name="Freeform 90">
              <a:extLst>
                <a:ext uri="{FF2B5EF4-FFF2-40B4-BE49-F238E27FC236}">
                  <a16:creationId xmlns:a16="http://schemas.microsoft.com/office/drawing/2014/main" id="{F37A4F8D-4502-A497-B8C6-693AB2FBC979}"/>
                </a:ext>
              </a:extLst>
            </p:cNvPr>
            <p:cNvSpPr>
              <a:spLocks/>
            </p:cNvSpPr>
            <p:nvPr/>
          </p:nvSpPr>
          <p:spPr bwMode="auto">
            <a:xfrm>
              <a:off x="5938838" y="3159125"/>
              <a:ext cx="515937" cy="906463"/>
            </a:xfrm>
            <a:custGeom>
              <a:avLst/>
              <a:gdLst>
                <a:gd name="T0" fmla="*/ 7 w 384"/>
                <a:gd name="T1" fmla="*/ 275 h 673"/>
                <a:gd name="T2" fmla="*/ 46 w 384"/>
                <a:gd name="T3" fmla="*/ 190 h 673"/>
                <a:gd name="T4" fmla="*/ 34 w 384"/>
                <a:gd name="T5" fmla="*/ 158 h 673"/>
                <a:gd name="T6" fmla="*/ 101 w 384"/>
                <a:gd name="T7" fmla="*/ 107 h 673"/>
                <a:gd name="T8" fmla="*/ 112 w 384"/>
                <a:gd name="T9" fmla="*/ 70 h 673"/>
                <a:gd name="T10" fmla="*/ 65 w 384"/>
                <a:gd name="T11" fmla="*/ 15 h 673"/>
                <a:gd name="T12" fmla="*/ 321 w 384"/>
                <a:gd name="T13" fmla="*/ 0 h 673"/>
                <a:gd name="T14" fmla="*/ 328 w 384"/>
                <a:gd name="T15" fmla="*/ 39 h 673"/>
                <a:gd name="T16" fmla="*/ 354 w 384"/>
                <a:gd name="T17" fmla="*/ 90 h 673"/>
                <a:gd name="T18" fmla="*/ 376 w 384"/>
                <a:gd name="T19" fmla="*/ 347 h 673"/>
                <a:gd name="T20" fmla="*/ 371 w 384"/>
                <a:gd name="T21" fmla="*/ 399 h 673"/>
                <a:gd name="T22" fmla="*/ 384 w 384"/>
                <a:gd name="T23" fmla="*/ 430 h 673"/>
                <a:gd name="T24" fmla="*/ 369 w 384"/>
                <a:gd name="T25" fmla="*/ 488 h 673"/>
                <a:gd name="T26" fmla="*/ 349 w 384"/>
                <a:gd name="T27" fmla="*/ 513 h 673"/>
                <a:gd name="T28" fmla="*/ 338 w 384"/>
                <a:gd name="T29" fmla="*/ 556 h 673"/>
                <a:gd name="T30" fmla="*/ 350 w 384"/>
                <a:gd name="T31" fmla="*/ 569 h 673"/>
                <a:gd name="T32" fmla="*/ 340 w 384"/>
                <a:gd name="T33" fmla="*/ 593 h 673"/>
                <a:gd name="T34" fmla="*/ 345 w 384"/>
                <a:gd name="T35" fmla="*/ 601 h 673"/>
                <a:gd name="T36" fmla="*/ 315 w 384"/>
                <a:gd name="T37" fmla="*/ 613 h 673"/>
                <a:gd name="T38" fmla="*/ 308 w 384"/>
                <a:gd name="T39" fmla="*/ 656 h 673"/>
                <a:gd name="T40" fmla="*/ 264 w 384"/>
                <a:gd name="T41" fmla="*/ 642 h 673"/>
                <a:gd name="T42" fmla="*/ 242 w 384"/>
                <a:gd name="T43" fmla="*/ 673 h 673"/>
                <a:gd name="T44" fmla="*/ 228 w 384"/>
                <a:gd name="T45" fmla="*/ 669 h 673"/>
                <a:gd name="T46" fmla="*/ 213 w 384"/>
                <a:gd name="T47" fmla="*/ 642 h 673"/>
                <a:gd name="T48" fmla="*/ 189 w 384"/>
                <a:gd name="T49" fmla="*/ 576 h 673"/>
                <a:gd name="T50" fmla="*/ 131 w 384"/>
                <a:gd name="T51" fmla="*/ 542 h 673"/>
                <a:gd name="T52" fmla="*/ 119 w 384"/>
                <a:gd name="T53" fmla="*/ 508 h 673"/>
                <a:gd name="T54" fmla="*/ 138 w 384"/>
                <a:gd name="T55" fmla="*/ 455 h 673"/>
                <a:gd name="T56" fmla="*/ 123 w 384"/>
                <a:gd name="T57" fmla="*/ 445 h 673"/>
                <a:gd name="T58" fmla="*/ 85 w 384"/>
                <a:gd name="T59" fmla="*/ 445 h 673"/>
                <a:gd name="T60" fmla="*/ 77 w 384"/>
                <a:gd name="T61" fmla="*/ 413 h 673"/>
                <a:gd name="T62" fmla="*/ 16 w 384"/>
                <a:gd name="T63" fmla="*/ 348 h 673"/>
                <a:gd name="T64" fmla="*/ 0 w 384"/>
                <a:gd name="T65" fmla="*/ 296 h 673"/>
                <a:gd name="T66" fmla="*/ 7 w 384"/>
                <a:gd name="T67" fmla="*/ 275 h 673"/>
                <a:gd name="T68" fmla="*/ 7 w 384"/>
                <a:gd name="T69" fmla="*/ 275 h 6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4"/>
                <a:gd name="T106" fmla="*/ 0 h 673"/>
                <a:gd name="T107" fmla="*/ 384 w 384"/>
                <a:gd name="T108" fmla="*/ 673 h 6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4" h="673">
                  <a:moveTo>
                    <a:pt x="7" y="275"/>
                  </a:moveTo>
                  <a:lnTo>
                    <a:pt x="46" y="190"/>
                  </a:lnTo>
                  <a:lnTo>
                    <a:pt x="34" y="158"/>
                  </a:lnTo>
                  <a:lnTo>
                    <a:pt x="101" y="107"/>
                  </a:lnTo>
                  <a:lnTo>
                    <a:pt x="112" y="70"/>
                  </a:lnTo>
                  <a:lnTo>
                    <a:pt x="65" y="15"/>
                  </a:lnTo>
                  <a:lnTo>
                    <a:pt x="321" y="0"/>
                  </a:lnTo>
                  <a:lnTo>
                    <a:pt x="328" y="39"/>
                  </a:lnTo>
                  <a:lnTo>
                    <a:pt x="354" y="90"/>
                  </a:lnTo>
                  <a:lnTo>
                    <a:pt x="376" y="347"/>
                  </a:lnTo>
                  <a:lnTo>
                    <a:pt x="371" y="399"/>
                  </a:lnTo>
                  <a:lnTo>
                    <a:pt x="384" y="430"/>
                  </a:lnTo>
                  <a:lnTo>
                    <a:pt x="369" y="488"/>
                  </a:lnTo>
                  <a:lnTo>
                    <a:pt x="349" y="513"/>
                  </a:lnTo>
                  <a:lnTo>
                    <a:pt x="338" y="556"/>
                  </a:lnTo>
                  <a:lnTo>
                    <a:pt x="350" y="569"/>
                  </a:lnTo>
                  <a:lnTo>
                    <a:pt x="340" y="593"/>
                  </a:lnTo>
                  <a:lnTo>
                    <a:pt x="345" y="601"/>
                  </a:lnTo>
                  <a:lnTo>
                    <a:pt x="315" y="613"/>
                  </a:lnTo>
                  <a:lnTo>
                    <a:pt x="308" y="656"/>
                  </a:lnTo>
                  <a:lnTo>
                    <a:pt x="264" y="642"/>
                  </a:lnTo>
                  <a:lnTo>
                    <a:pt x="242" y="673"/>
                  </a:lnTo>
                  <a:lnTo>
                    <a:pt x="228" y="669"/>
                  </a:lnTo>
                  <a:lnTo>
                    <a:pt x="213" y="642"/>
                  </a:lnTo>
                  <a:lnTo>
                    <a:pt x="189" y="576"/>
                  </a:lnTo>
                  <a:lnTo>
                    <a:pt x="131" y="542"/>
                  </a:lnTo>
                  <a:lnTo>
                    <a:pt x="119" y="508"/>
                  </a:lnTo>
                  <a:lnTo>
                    <a:pt x="138" y="455"/>
                  </a:lnTo>
                  <a:lnTo>
                    <a:pt x="123" y="445"/>
                  </a:lnTo>
                  <a:lnTo>
                    <a:pt x="85" y="445"/>
                  </a:lnTo>
                  <a:lnTo>
                    <a:pt x="77" y="413"/>
                  </a:lnTo>
                  <a:lnTo>
                    <a:pt x="16" y="348"/>
                  </a:lnTo>
                  <a:lnTo>
                    <a:pt x="0" y="296"/>
                  </a:lnTo>
                  <a:lnTo>
                    <a:pt x="7" y="275"/>
                  </a:lnTo>
                  <a:close/>
                </a:path>
              </a:pathLst>
            </a:custGeom>
            <a:grpFill/>
            <a:ln w="12700">
              <a:solidFill>
                <a:schemeClr val="bg1"/>
              </a:solidFill>
              <a:round/>
              <a:headEnd/>
              <a:tailEnd/>
            </a:ln>
          </p:spPr>
          <p:txBody>
            <a:bodyPr/>
            <a:lstStyle/>
            <a:p>
              <a:pPr eaLnBrk="1" hangingPunct="1">
                <a:defRPr/>
              </a:pPr>
              <a:endParaRPr lang="en-US"/>
            </a:p>
          </p:txBody>
        </p:sp>
        <p:sp>
          <p:nvSpPr>
            <p:cNvPr id="34" name="Freeform 91">
              <a:extLst>
                <a:ext uri="{FF2B5EF4-FFF2-40B4-BE49-F238E27FC236}">
                  <a16:creationId xmlns:a16="http://schemas.microsoft.com/office/drawing/2014/main" id="{E586F276-9286-BCD6-8C89-FB88B6B5EF07}"/>
                </a:ext>
              </a:extLst>
            </p:cNvPr>
            <p:cNvSpPr>
              <a:spLocks/>
            </p:cNvSpPr>
            <p:nvPr/>
          </p:nvSpPr>
          <p:spPr bwMode="auto">
            <a:xfrm>
              <a:off x="6392863" y="3241675"/>
              <a:ext cx="407987" cy="681038"/>
            </a:xfrm>
            <a:custGeom>
              <a:avLst/>
              <a:gdLst>
                <a:gd name="T0" fmla="*/ 11 w 303"/>
                <a:gd name="T1" fmla="*/ 506 h 506"/>
                <a:gd name="T2" fmla="*/ 19 w 303"/>
                <a:gd name="T3" fmla="*/ 491 h 506"/>
                <a:gd name="T4" fmla="*/ 77 w 303"/>
                <a:gd name="T5" fmla="*/ 488 h 506"/>
                <a:gd name="T6" fmla="*/ 124 w 303"/>
                <a:gd name="T7" fmla="*/ 472 h 506"/>
                <a:gd name="T8" fmla="*/ 172 w 303"/>
                <a:gd name="T9" fmla="*/ 444 h 506"/>
                <a:gd name="T10" fmla="*/ 211 w 303"/>
                <a:gd name="T11" fmla="*/ 442 h 506"/>
                <a:gd name="T12" fmla="*/ 255 w 303"/>
                <a:gd name="T13" fmla="*/ 369 h 506"/>
                <a:gd name="T14" fmla="*/ 269 w 303"/>
                <a:gd name="T15" fmla="*/ 374 h 506"/>
                <a:gd name="T16" fmla="*/ 303 w 303"/>
                <a:gd name="T17" fmla="*/ 348 h 506"/>
                <a:gd name="T18" fmla="*/ 294 w 303"/>
                <a:gd name="T19" fmla="*/ 330 h 506"/>
                <a:gd name="T20" fmla="*/ 298 w 303"/>
                <a:gd name="T21" fmla="*/ 320 h 506"/>
                <a:gd name="T22" fmla="*/ 264 w 303"/>
                <a:gd name="T23" fmla="*/ 7 h 506"/>
                <a:gd name="T24" fmla="*/ 260 w 303"/>
                <a:gd name="T25" fmla="*/ 0 h 506"/>
                <a:gd name="T26" fmla="*/ 80 w 303"/>
                <a:gd name="T27" fmla="*/ 21 h 506"/>
                <a:gd name="T28" fmla="*/ 46 w 303"/>
                <a:gd name="T29" fmla="*/ 38 h 506"/>
                <a:gd name="T30" fmla="*/ 16 w 303"/>
                <a:gd name="T31" fmla="*/ 29 h 506"/>
                <a:gd name="T32" fmla="*/ 38 w 303"/>
                <a:gd name="T33" fmla="*/ 286 h 506"/>
                <a:gd name="T34" fmla="*/ 33 w 303"/>
                <a:gd name="T35" fmla="*/ 338 h 506"/>
                <a:gd name="T36" fmla="*/ 46 w 303"/>
                <a:gd name="T37" fmla="*/ 369 h 506"/>
                <a:gd name="T38" fmla="*/ 31 w 303"/>
                <a:gd name="T39" fmla="*/ 427 h 506"/>
                <a:gd name="T40" fmla="*/ 11 w 303"/>
                <a:gd name="T41" fmla="*/ 452 h 506"/>
                <a:gd name="T42" fmla="*/ 0 w 303"/>
                <a:gd name="T43" fmla="*/ 495 h 506"/>
                <a:gd name="T44" fmla="*/ 11 w 303"/>
                <a:gd name="T45" fmla="*/ 506 h 506"/>
                <a:gd name="T46" fmla="*/ 11 w 303"/>
                <a:gd name="T47" fmla="*/ 506 h 5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506"/>
                <a:gd name="T74" fmla="*/ 303 w 303"/>
                <a:gd name="T75" fmla="*/ 506 h 5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506">
                  <a:moveTo>
                    <a:pt x="11" y="506"/>
                  </a:moveTo>
                  <a:lnTo>
                    <a:pt x="19" y="491"/>
                  </a:lnTo>
                  <a:lnTo>
                    <a:pt x="77" y="488"/>
                  </a:lnTo>
                  <a:lnTo>
                    <a:pt x="124" y="472"/>
                  </a:lnTo>
                  <a:lnTo>
                    <a:pt x="172" y="444"/>
                  </a:lnTo>
                  <a:lnTo>
                    <a:pt x="211" y="442"/>
                  </a:lnTo>
                  <a:lnTo>
                    <a:pt x="255" y="369"/>
                  </a:lnTo>
                  <a:lnTo>
                    <a:pt x="269" y="374"/>
                  </a:lnTo>
                  <a:lnTo>
                    <a:pt x="303" y="348"/>
                  </a:lnTo>
                  <a:lnTo>
                    <a:pt x="294" y="330"/>
                  </a:lnTo>
                  <a:lnTo>
                    <a:pt x="298" y="320"/>
                  </a:lnTo>
                  <a:lnTo>
                    <a:pt x="264" y="7"/>
                  </a:lnTo>
                  <a:lnTo>
                    <a:pt x="260" y="0"/>
                  </a:lnTo>
                  <a:lnTo>
                    <a:pt x="80" y="21"/>
                  </a:lnTo>
                  <a:lnTo>
                    <a:pt x="46" y="38"/>
                  </a:lnTo>
                  <a:lnTo>
                    <a:pt x="16" y="29"/>
                  </a:lnTo>
                  <a:lnTo>
                    <a:pt x="38" y="286"/>
                  </a:lnTo>
                  <a:lnTo>
                    <a:pt x="33" y="338"/>
                  </a:lnTo>
                  <a:lnTo>
                    <a:pt x="46" y="369"/>
                  </a:lnTo>
                  <a:lnTo>
                    <a:pt x="31" y="427"/>
                  </a:lnTo>
                  <a:lnTo>
                    <a:pt x="11" y="452"/>
                  </a:lnTo>
                  <a:lnTo>
                    <a:pt x="0" y="495"/>
                  </a:lnTo>
                  <a:lnTo>
                    <a:pt x="11" y="506"/>
                  </a:lnTo>
                  <a:close/>
                </a:path>
              </a:pathLst>
            </a:custGeom>
            <a:grpFill/>
            <a:ln w="12700">
              <a:solidFill>
                <a:schemeClr val="bg1"/>
              </a:solidFill>
              <a:round/>
              <a:headEnd/>
              <a:tailEnd/>
            </a:ln>
          </p:spPr>
          <p:txBody>
            <a:bodyPr/>
            <a:lstStyle/>
            <a:p>
              <a:pPr eaLnBrk="1" hangingPunct="1">
                <a:defRPr/>
              </a:pPr>
              <a:endParaRPr lang="en-US"/>
            </a:p>
          </p:txBody>
        </p:sp>
        <p:sp>
          <p:nvSpPr>
            <p:cNvPr id="35" name="Freeform 92">
              <a:extLst>
                <a:ext uri="{FF2B5EF4-FFF2-40B4-BE49-F238E27FC236}">
                  <a16:creationId xmlns:a16="http://schemas.microsoft.com/office/drawing/2014/main" id="{47A956BD-511D-C610-7D29-7B2580D2D040}"/>
                </a:ext>
              </a:extLst>
            </p:cNvPr>
            <p:cNvSpPr>
              <a:spLocks/>
            </p:cNvSpPr>
            <p:nvPr/>
          </p:nvSpPr>
          <p:spPr bwMode="auto">
            <a:xfrm>
              <a:off x="6242050" y="3670300"/>
              <a:ext cx="952500" cy="474663"/>
            </a:xfrm>
            <a:custGeom>
              <a:avLst/>
              <a:gdLst>
                <a:gd name="T0" fmla="*/ 4 w 707"/>
                <a:gd name="T1" fmla="*/ 335 h 353"/>
                <a:gd name="T2" fmla="*/ 21 w 707"/>
                <a:gd name="T3" fmla="*/ 333 h 353"/>
                <a:gd name="T4" fmla="*/ 26 w 707"/>
                <a:gd name="T5" fmla="*/ 295 h 353"/>
                <a:gd name="T6" fmla="*/ 16 w 707"/>
                <a:gd name="T7" fmla="*/ 294 h 353"/>
                <a:gd name="T8" fmla="*/ 38 w 707"/>
                <a:gd name="T9" fmla="*/ 263 h 353"/>
                <a:gd name="T10" fmla="*/ 82 w 707"/>
                <a:gd name="T11" fmla="*/ 277 h 353"/>
                <a:gd name="T12" fmla="*/ 89 w 707"/>
                <a:gd name="T13" fmla="*/ 234 h 353"/>
                <a:gd name="T14" fmla="*/ 119 w 707"/>
                <a:gd name="T15" fmla="*/ 222 h 353"/>
                <a:gd name="T16" fmla="*/ 114 w 707"/>
                <a:gd name="T17" fmla="*/ 214 h 353"/>
                <a:gd name="T18" fmla="*/ 131 w 707"/>
                <a:gd name="T19" fmla="*/ 173 h 353"/>
                <a:gd name="T20" fmla="*/ 189 w 707"/>
                <a:gd name="T21" fmla="*/ 170 h 353"/>
                <a:gd name="T22" fmla="*/ 236 w 707"/>
                <a:gd name="T23" fmla="*/ 154 h 353"/>
                <a:gd name="T24" fmla="*/ 267 w 707"/>
                <a:gd name="T25" fmla="*/ 134 h 353"/>
                <a:gd name="T26" fmla="*/ 284 w 707"/>
                <a:gd name="T27" fmla="*/ 126 h 353"/>
                <a:gd name="T28" fmla="*/ 323 w 707"/>
                <a:gd name="T29" fmla="*/ 124 h 353"/>
                <a:gd name="T30" fmla="*/ 367 w 707"/>
                <a:gd name="T31" fmla="*/ 51 h 353"/>
                <a:gd name="T32" fmla="*/ 381 w 707"/>
                <a:gd name="T33" fmla="*/ 56 h 353"/>
                <a:gd name="T34" fmla="*/ 415 w 707"/>
                <a:gd name="T35" fmla="*/ 30 h 353"/>
                <a:gd name="T36" fmla="*/ 406 w 707"/>
                <a:gd name="T37" fmla="*/ 12 h 353"/>
                <a:gd name="T38" fmla="*/ 410 w 707"/>
                <a:gd name="T39" fmla="*/ 2 h 353"/>
                <a:gd name="T40" fmla="*/ 440 w 707"/>
                <a:gd name="T41" fmla="*/ 0 h 353"/>
                <a:gd name="T42" fmla="*/ 461 w 707"/>
                <a:gd name="T43" fmla="*/ 7 h 353"/>
                <a:gd name="T44" fmla="*/ 522 w 707"/>
                <a:gd name="T45" fmla="*/ 42 h 353"/>
                <a:gd name="T46" fmla="*/ 566 w 707"/>
                <a:gd name="T47" fmla="*/ 41 h 353"/>
                <a:gd name="T48" fmla="*/ 586 w 707"/>
                <a:gd name="T49" fmla="*/ 27 h 353"/>
                <a:gd name="T50" fmla="*/ 636 w 707"/>
                <a:gd name="T51" fmla="*/ 58 h 353"/>
                <a:gd name="T52" fmla="*/ 651 w 707"/>
                <a:gd name="T53" fmla="*/ 115 h 353"/>
                <a:gd name="T54" fmla="*/ 707 w 707"/>
                <a:gd name="T55" fmla="*/ 156 h 353"/>
                <a:gd name="T56" fmla="*/ 680 w 707"/>
                <a:gd name="T57" fmla="*/ 188 h 353"/>
                <a:gd name="T58" fmla="*/ 632 w 707"/>
                <a:gd name="T59" fmla="*/ 234 h 353"/>
                <a:gd name="T60" fmla="*/ 630 w 707"/>
                <a:gd name="T61" fmla="*/ 244 h 353"/>
                <a:gd name="T62" fmla="*/ 561 w 707"/>
                <a:gd name="T63" fmla="*/ 289 h 353"/>
                <a:gd name="T64" fmla="*/ 170 w 707"/>
                <a:gd name="T65" fmla="*/ 326 h 353"/>
                <a:gd name="T66" fmla="*/ 128 w 707"/>
                <a:gd name="T67" fmla="*/ 323 h 353"/>
                <a:gd name="T68" fmla="*/ 129 w 707"/>
                <a:gd name="T69" fmla="*/ 343 h 353"/>
                <a:gd name="T70" fmla="*/ 0 w 707"/>
                <a:gd name="T71" fmla="*/ 353 h 353"/>
                <a:gd name="T72" fmla="*/ 4 w 707"/>
                <a:gd name="T73" fmla="*/ 335 h 353"/>
                <a:gd name="T74" fmla="*/ 4 w 707"/>
                <a:gd name="T75" fmla="*/ 335 h 3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7"/>
                <a:gd name="T115" fmla="*/ 0 h 353"/>
                <a:gd name="T116" fmla="*/ 707 w 707"/>
                <a:gd name="T117" fmla="*/ 353 h 3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7" h="353">
                  <a:moveTo>
                    <a:pt x="4" y="335"/>
                  </a:moveTo>
                  <a:lnTo>
                    <a:pt x="21" y="333"/>
                  </a:lnTo>
                  <a:lnTo>
                    <a:pt x="26" y="295"/>
                  </a:lnTo>
                  <a:lnTo>
                    <a:pt x="16" y="294"/>
                  </a:lnTo>
                  <a:lnTo>
                    <a:pt x="38" y="263"/>
                  </a:lnTo>
                  <a:lnTo>
                    <a:pt x="82" y="277"/>
                  </a:lnTo>
                  <a:lnTo>
                    <a:pt x="89" y="234"/>
                  </a:lnTo>
                  <a:lnTo>
                    <a:pt x="119" y="222"/>
                  </a:lnTo>
                  <a:lnTo>
                    <a:pt x="114" y="214"/>
                  </a:lnTo>
                  <a:lnTo>
                    <a:pt x="131" y="173"/>
                  </a:lnTo>
                  <a:lnTo>
                    <a:pt x="189" y="170"/>
                  </a:lnTo>
                  <a:lnTo>
                    <a:pt x="236" y="154"/>
                  </a:lnTo>
                  <a:lnTo>
                    <a:pt x="267" y="134"/>
                  </a:lnTo>
                  <a:lnTo>
                    <a:pt x="284" y="126"/>
                  </a:lnTo>
                  <a:lnTo>
                    <a:pt x="323" y="124"/>
                  </a:lnTo>
                  <a:lnTo>
                    <a:pt x="367" y="51"/>
                  </a:lnTo>
                  <a:lnTo>
                    <a:pt x="381" y="56"/>
                  </a:lnTo>
                  <a:lnTo>
                    <a:pt x="415" y="30"/>
                  </a:lnTo>
                  <a:lnTo>
                    <a:pt x="406" y="12"/>
                  </a:lnTo>
                  <a:lnTo>
                    <a:pt x="410" y="2"/>
                  </a:lnTo>
                  <a:lnTo>
                    <a:pt x="440" y="0"/>
                  </a:lnTo>
                  <a:lnTo>
                    <a:pt x="461" y="7"/>
                  </a:lnTo>
                  <a:lnTo>
                    <a:pt x="522" y="42"/>
                  </a:lnTo>
                  <a:lnTo>
                    <a:pt x="566" y="41"/>
                  </a:lnTo>
                  <a:lnTo>
                    <a:pt x="586" y="27"/>
                  </a:lnTo>
                  <a:lnTo>
                    <a:pt x="636" y="58"/>
                  </a:lnTo>
                  <a:lnTo>
                    <a:pt x="651" y="115"/>
                  </a:lnTo>
                  <a:lnTo>
                    <a:pt x="707" y="156"/>
                  </a:lnTo>
                  <a:lnTo>
                    <a:pt x="680" y="188"/>
                  </a:lnTo>
                  <a:lnTo>
                    <a:pt x="632" y="234"/>
                  </a:lnTo>
                  <a:lnTo>
                    <a:pt x="630" y="244"/>
                  </a:lnTo>
                  <a:lnTo>
                    <a:pt x="561" y="289"/>
                  </a:lnTo>
                  <a:lnTo>
                    <a:pt x="170" y="326"/>
                  </a:lnTo>
                  <a:lnTo>
                    <a:pt x="128" y="323"/>
                  </a:lnTo>
                  <a:lnTo>
                    <a:pt x="129" y="343"/>
                  </a:lnTo>
                  <a:lnTo>
                    <a:pt x="0" y="353"/>
                  </a:lnTo>
                  <a:lnTo>
                    <a:pt x="4" y="335"/>
                  </a:lnTo>
                  <a:close/>
                </a:path>
              </a:pathLst>
            </a:custGeom>
            <a:grpFill/>
            <a:ln w="12700">
              <a:solidFill>
                <a:schemeClr val="bg1"/>
              </a:solidFill>
              <a:round/>
              <a:headEnd/>
              <a:tailEnd/>
            </a:ln>
          </p:spPr>
          <p:txBody>
            <a:bodyPr/>
            <a:lstStyle/>
            <a:p>
              <a:pPr eaLnBrk="1" hangingPunct="1">
                <a:defRPr/>
              </a:pPr>
              <a:endParaRPr lang="en-US"/>
            </a:p>
          </p:txBody>
        </p:sp>
        <p:sp>
          <p:nvSpPr>
            <p:cNvPr id="36" name="Freeform 93">
              <a:extLst>
                <a:ext uri="{FF2B5EF4-FFF2-40B4-BE49-F238E27FC236}">
                  <a16:creationId xmlns:a16="http://schemas.microsoft.com/office/drawing/2014/main" id="{D8F60C8E-82C5-3479-559B-D0D77BB07F56}"/>
                </a:ext>
              </a:extLst>
            </p:cNvPr>
            <p:cNvSpPr>
              <a:spLocks/>
            </p:cNvSpPr>
            <p:nvPr/>
          </p:nvSpPr>
          <p:spPr bwMode="auto">
            <a:xfrm>
              <a:off x="6137275" y="4024313"/>
              <a:ext cx="1120775" cy="369887"/>
            </a:xfrm>
            <a:custGeom>
              <a:avLst/>
              <a:gdLst>
                <a:gd name="T0" fmla="*/ 15 w 832"/>
                <a:gd name="T1" fmla="*/ 226 h 275"/>
                <a:gd name="T2" fmla="*/ 10 w 832"/>
                <a:gd name="T3" fmla="*/ 223 h 275"/>
                <a:gd name="T4" fmla="*/ 34 w 832"/>
                <a:gd name="T5" fmla="*/ 204 h 275"/>
                <a:gd name="T6" fmla="*/ 58 w 832"/>
                <a:gd name="T7" fmla="*/ 162 h 275"/>
                <a:gd name="T8" fmla="*/ 49 w 832"/>
                <a:gd name="T9" fmla="*/ 151 h 275"/>
                <a:gd name="T10" fmla="*/ 61 w 832"/>
                <a:gd name="T11" fmla="*/ 131 h 275"/>
                <a:gd name="T12" fmla="*/ 61 w 832"/>
                <a:gd name="T13" fmla="*/ 107 h 275"/>
                <a:gd name="T14" fmla="*/ 78 w 832"/>
                <a:gd name="T15" fmla="*/ 90 h 275"/>
                <a:gd name="T16" fmla="*/ 207 w 832"/>
                <a:gd name="T17" fmla="*/ 80 h 275"/>
                <a:gd name="T18" fmla="*/ 206 w 832"/>
                <a:gd name="T19" fmla="*/ 60 h 275"/>
                <a:gd name="T20" fmla="*/ 248 w 832"/>
                <a:gd name="T21" fmla="*/ 63 h 275"/>
                <a:gd name="T22" fmla="*/ 639 w 832"/>
                <a:gd name="T23" fmla="*/ 26 h 275"/>
                <a:gd name="T24" fmla="*/ 832 w 832"/>
                <a:gd name="T25" fmla="*/ 0 h 275"/>
                <a:gd name="T26" fmla="*/ 799 w 832"/>
                <a:gd name="T27" fmla="*/ 66 h 275"/>
                <a:gd name="T28" fmla="*/ 746 w 832"/>
                <a:gd name="T29" fmla="*/ 78 h 275"/>
                <a:gd name="T30" fmla="*/ 720 w 832"/>
                <a:gd name="T31" fmla="*/ 112 h 275"/>
                <a:gd name="T32" fmla="*/ 625 w 832"/>
                <a:gd name="T33" fmla="*/ 167 h 275"/>
                <a:gd name="T34" fmla="*/ 620 w 832"/>
                <a:gd name="T35" fmla="*/ 187 h 275"/>
                <a:gd name="T36" fmla="*/ 596 w 832"/>
                <a:gd name="T37" fmla="*/ 199 h 275"/>
                <a:gd name="T38" fmla="*/ 596 w 832"/>
                <a:gd name="T39" fmla="*/ 226 h 275"/>
                <a:gd name="T40" fmla="*/ 467 w 832"/>
                <a:gd name="T41" fmla="*/ 241 h 275"/>
                <a:gd name="T42" fmla="*/ 209 w 832"/>
                <a:gd name="T43" fmla="*/ 263 h 275"/>
                <a:gd name="T44" fmla="*/ 0 w 832"/>
                <a:gd name="T45" fmla="*/ 275 h 275"/>
                <a:gd name="T46" fmla="*/ 15 w 832"/>
                <a:gd name="T47" fmla="*/ 226 h 275"/>
                <a:gd name="T48" fmla="*/ 15 w 832"/>
                <a:gd name="T49" fmla="*/ 226 h 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2"/>
                <a:gd name="T76" fmla="*/ 0 h 275"/>
                <a:gd name="T77" fmla="*/ 832 w 832"/>
                <a:gd name="T78" fmla="*/ 275 h 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2" h="275">
                  <a:moveTo>
                    <a:pt x="15" y="226"/>
                  </a:moveTo>
                  <a:lnTo>
                    <a:pt x="10" y="223"/>
                  </a:lnTo>
                  <a:lnTo>
                    <a:pt x="34" y="204"/>
                  </a:lnTo>
                  <a:lnTo>
                    <a:pt x="58" y="162"/>
                  </a:lnTo>
                  <a:lnTo>
                    <a:pt x="49" y="151"/>
                  </a:lnTo>
                  <a:lnTo>
                    <a:pt x="61" y="131"/>
                  </a:lnTo>
                  <a:lnTo>
                    <a:pt x="61" y="107"/>
                  </a:lnTo>
                  <a:lnTo>
                    <a:pt x="78" y="90"/>
                  </a:lnTo>
                  <a:lnTo>
                    <a:pt x="207" y="80"/>
                  </a:lnTo>
                  <a:lnTo>
                    <a:pt x="206" y="60"/>
                  </a:lnTo>
                  <a:lnTo>
                    <a:pt x="248" y="63"/>
                  </a:lnTo>
                  <a:lnTo>
                    <a:pt x="639" y="26"/>
                  </a:lnTo>
                  <a:lnTo>
                    <a:pt x="832" y="0"/>
                  </a:lnTo>
                  <a:lnTo>
                    <a:pt x="799" y="66"/>
                  </a:lnTo>
                  <a:lnTo>
                    <a:pt x="746" y="78"/>
                  </a:lnTo>
                  <a:lnTo>
                    <a:pt x="720" y="112"/>
                  </a:lnTo>
                  <a:lnTo>
                    <a:pt x="625" y="167"/>
                  </a:lnTo>
                  <a:lnTo>
                    <a:pt x="620" y="187"/>
                  </a:lnTo>
                  <a:lnTo>
                    <a:pt x="596" y="199"/>
                  </a:lnTo>
                  <a:lnTo>
                    <a:pt x="596" y="226"/>
                  </a:lnTo>
                  <a:lnTo>
                    <a:pt x="467" y="241"/>
                  </a:lnTo>
                  <a:lnTo>
                    <a:pt x="209" y="263"/>
                  </a:lnTo>
                  <a:lnTo>
                    <a:pt x="0" y="275"/>
                  </a:lnTo>
                  <a:lnTo>
                    <a:pt x="15" y="226"/>
                  </a:lnTo>
                  <a:close/>
                </a:path>
              </a:pathLst>
            </a:custGeom>
            <a:grpFill/>
            <a:ln w="12700">
              <a:solidFill>
                <a:schemeClr val="bg1"/>
              </a:solidFill>
              <a:round/>
              <a:headEnd/>
              <a:tailEnd/>
            </a:ln>
          </p:spPr>
          <p:txBody>
            <a:bodyPr/>
            <a:lstStyle/>
            <a:p>
              <a:pPr eaLnBrk="1" hangingPunct="1">
                <a:defRPr/>
              </a:pPr>
              <a:endParaRPr lang="en-US"/>
            </a:p>
          </p:txBody>
        </p:sp>
        <p:sp>
          <p:nvSpPr>
            <p:cNvPr id="37" name="Freeform 94">
              <a:extLst>
                <a:ext uri="{FF2B5EF4-FFF2-40B4-BE49-F238E27FC236}">
                  <a16:creationId xmlns:a16="http://schemas.microsoft.com/office/drawing/2014/main" id="{AA49E79B-3D61-306A-2DFA-995BB566C9AF}"/>
                </a:ext>
              </a:extLst>
            </p:cNvPr>
            <p:cNvSpPr>
              <a:spLocks/>
            </p:cNvSpPr>
            <p:nvPr/>
          </p:nvSpPr>
          <p:spPr bwMode="auto">
            <a:xfrm>
              <a:off x="5984875" y="4378325"/>
              <a:ext cx="466725" cy="787400"/>
            </a:xfrm>
            <a:custGeom>
              <a:avLst/>
              <a:gdLst>
                <a:gd name="T0" fmla="*/ 24 w 347"/>
                <a:gd name="T1" fmla="*/ 408 h 585"/>
                <a:gd name="T2" fmla="*/ 58 w 347"/>
                <a:gd name="T3" fmla="*/ 364 h 585"/>
                <a:gd name="T4" fmla="*/ 48 w 347"/>
                <a:gd name="T5" fmla="*/ 352 h 585"/>
                <a:gd name="T6" fmla="*/ 34 w 347"/>
                <a:gd name="T7" fmla="*/ 257 h 585"/>
                <a:gd name="T8" fmla="*/ 29 w 347"/>
                <a:gd name="T9" fmla="*/ 192 h 585"/>
                <a:gd name="T10" fmla="*/ 53 w 347"/>
                <a:gd name="T11" fmla="*/ 121 h 585"/>
                <a:gd name="T12" fmla="*/ 90 w 347"/>
                <a:gd name="T13" fmla="*/ 72 h 585"/>
                <a:gd name="T14" fmla="*/ 87 w 347"/>
                <a:gd name="T15" fmla="*/ 58 h 585"/>
                <a:gd name="T16" fmla="*/ 114 w 347"/>
                <a:gd name="T17" fmla="*/ 12 h 585"/>
                <a:gd name="T18" fmla="*/ 323 w 347"/>
                <a:gd name="T19" fmla="*/ 0 h 585"/>
                <a:gd name="T20" fmla="*/ 333 w 347"/>
                <a:gd name="T21" fmla="*/ 11 h 585"/>
                <a:gd name="T22" fmla="*/ 323 w 347"/>
                <a:gd name="T23" fmla="*/ 374 h 585"/>
                <a:gd name="T24" fmla="*/ 347 w 347"/>
                <a:gd name="T25" fmla="*/ 549 h 585"/>
                <a:gd name="T26" fmla="*/ 338 w 347"/>
                <a:gd name="T27" fmla="*/ 558 h 585"/>
                <a:gd name="T28" fmla="*/ 294 w 347"/>
                <a:gd name="T29" fmla="*/ 548 h 585"/>
                <a:gd name="T30" fmla="*/ 226 w 347"/>
                <a:gd name="T31" fmla="*/ 585 h 585"/>
                <a:gd name="T32" fmla="*/ 192 w 347"/>
                <a:gd name="T33" fmla="*/ 529 h 585"/>
                <a:gd name="T34" fmla="*/ 197 w 347"/>
                <a:gd name="T35" fmla="*/ 488 h 585"/>
                <a:gd name="T36" fmla="*/ 0 w 347"/>
                <a:gd name="T37" fmla="*/ 497 h 585"/>
                <a:gd name="T38" fmla="*/ 24 w 347"/>
                <a:gd name="T39" fmla="*/ 408 h 585"/>
                <a:gd name="T40" fmla="*/ 24 w 347"/>
                <a:gd name="T41" fmla="*/ 408 h 5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7"/>
                <a:gd name="T64" fmla="*/ 0 h 585"/>
                <a:gd name="T65" fmla="*/ 347 w 347"/>
                <a:gd name="T66" fmla="*/ 585 h 5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7" h="585">
                  <a:moveTo>
                    <a:pt x="24" y="408"/>
                  </a:moveTo>
                  <a:lnTo>
                    <a:pt x="58" y="364"/>
                  </a:lnTo>
                  <a:lnTo>
                    <a:pt x="48" y="352"/>
                  </a:lnTo>
                  <a:lnTo>
                    <a:pt x="34" y="257"/>
                  </a:lnTo>
                  <a:lnTo>
                    <a:pt x="29" y="192"/>
                  </a:lnTo>
                  <a:lnTo>
                    <a:pt x="53" y="121"/>
                  </a:lnTo>
                  <a:lnTo>
                    <a:pt x="90" y="72"/>
                  </a:lnTo>
                  <a:lnTo>
                    <a:pt x="87" y="58"/>
                  </a:lnTo>
                  <a:lnTo>
                    <a:pt x="114" y="12"/>
                  </a:lnTo>
                  <a:lnTo>
                    <a:pt x="323" y="0"/>
                  </a:lnTo>
                  <a:lnTo>
                    <a:pt x="333" y="11"/>
                  </a:lnTo>
                  <a:lnTo>
                    <a:pt x="323" y="374"/>
                  </a:lnTo>
                  <a:lnTo>
                    <a:pt x="347" y="549"/>
                  </a:lnTo>
                  <a:lnTo>
                    <a:pt x="338" y="558"/>
                  </a:lnTo>
                  <a:lnTo>
                    <a:pt x="294" y="548"/>
                  </a:lnTo>
                  <a:lnTo>
                    <a:pt x="226" y="585"/>
                  </a:lnTo>
                  <a:lnTo>
                    <a:pt x="192" y="529"/>
                  </a:lnTo>
                  <a:lnTo>
                    <a:pt x="197" y="488"/>
                  </a:lnTo>
                  <a:lnTo>
                    <a:pt x="0" y="497"/>
                  </a:lnTo>
                  <a:lnTo>
                    <a:pt x="24" y="408"/>
                  </a:lnTo>
                  <a:close/>
                </a:path>
              </a:pathLst>
            </a:custGeom>
            <a:grpFill/>
            <a:ln w="12700">
              <a:solidFill>
                <a:schemeClr val="bg1"/>
              </a:solidFill>
              <a:round/>
              <a:headEnd/>
              <a:tailEnd/>
            </a:ln>
          </p:spPr>
          <p:txBody>
            <a:bodyPr/>
            <a:lstStyle/>
            <a:p>
              <a:pPr eaLnBrk="1" hangingPunct="1">
                <a:defRPr/>
              </a:pPr>
              <a:endParaRPr lang="en-US"/>
            </a:p>
          </p:txBody>
        </p:sp>
        <p:sp>
          <p:nvSpPr>
            <p:cNvPr id="38" name="Freeform 95">
              <a:extLst>
                <a:ext uri="{FF2B5EF4-FFF2-40B4-BE49-F238E27FC236}">
                  <a16:creationId xmlns:a16="http://schemas.microsoft.com/office/drawing/2014/main" id="{964B3BC1-BF5D-E117-7B0E-FBDF441A8A87}"/>
                </a:ext>
              </a:extLst>
            </p:cNvPr>
            <p:cNvSpPr>
              <a:spLocks/>
            </p:cNvSpPr>
            <p:nvPr/>
          </p:nvSpPr>
          <p:spPr bwMode="auto">
            <a:xfrm>
              <a:off x="6419850" y="4348163"/>
              <a:ext cx="500063" cy="795337"/>
            </a:xfrm>
            <a:custGeom>
              <a:avLst/>
              <a:gdLst>
                <a:gd name="T0" fmla="*/ 10 w 372"/>
                <a:gd name="T1" fmla="*/ 33 h 590"/>
                <a:gd name="T2" fmla="*/ 0 w 372"/>
                <a:gd name="T3" fmla="*/ 396 h 590"/>
                <a:gd name="T4" fmla="*/ 24 w 372"/>
                <a:gd name="T5" fmla="*/ 571 h 590"/>
                <a:gd name="T6" fmla="*/ 49 w 372"/>
                <a:gd name="T7" fmla="*/ 578 h 590"/>
                <a:gd name="T8" fmla="*/ 73 w 372"/>
                <a:gd name="T9" fmla="*/ 564 h 590"/>
                <a:gd name="T10" fmla="*/ 87 w 372"/>
                <a:gd name="T11" fmla="*/ 578 h 590"/>
                <a:gd name="T12" fmla="*/ 66 w 372"/>
                <a:gd name="T13" fmla="*/ 590 h 590"/>
                <a:gd name="T14" fmla="*/ 117 w 372"/>
                <a:gd name="T15" fmla="*/ 576 h 590"/>
                <a:gd name="T16" fmla="*/ 127 w 372"/>
                <a:gd name="T17" fmla="*/ 561 h 590"/>
                <a:gd name="T18" fmla="*/ 121 w 372"/>
                <a:gd name="T19" fmla="*/ 551 h 590"/>
                <a:gd name="T20" fmla="*/ 124 w 372"/>
                <a:gd name="T21" fmla="*/ 536 h 590"/>
                <a:gd name="T22" fmla="*/ 100 w 372"/>
                <a:gd name="T23" fmla="*/ 513 h 590"/>
                <a:gd name="T24" fmla="*/ 100 w 372"/>
                <a:gd name="T25" fmla="*/ 495 h 590"/>
                <a:gd name="T26" fmla="*/ 372 w 372"/>
                <a:gd name="T27" fmla="*/ 471 h 590"/>
                <a:gd name="T28" fmla="*/ 350 w 372"/>
                <a:gd name="T29" fmla="*/ 378 h 590"/>
                <a:gd name="T30" fmla="*/ 364 w 372"/>
                <a:gd name="T31" fmla="*/ 322 h 590"/>
                <a:gd name="T32" fmla="*/ 330 w 372"/>
                <a:gd name="T33" fmla="*/ 248 h 590"/>
                <a:gd name="T34" fmla="*/ 258 w 372"/>
                <a:gd name="T35" fmla="*/ 0 h 590"/>
                <a:gd name="T36" fmla="*/ 0 w 372"/>
                <a:gd name="T37" fmla="*/ 22 h 590"/>
                <a:gd name="T38" fmla="*/ 10 w 372"/>
                <a:gd name="T39" fmla="*/ 33 h 590"/>
                <a:gd name="T40" fmla="*/ 10 w 372"/>
                <a:gd name="T41" fmla="*/ 33 h 5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2"/>
                <a:gd name="T64" fmla="*/ 0 h 590"/>
                <a:gd name="T65" fmla="*/ 372 w 372"/>
                <a:gd name="T66" fmla="*/ 590 h 5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2" h="590">
                  <a:moveTo>
                    <a:pt x="10" y="33"/>
                  </a:moveTo>
                  <a:lnTo>
                    <a:pt x="0" y="396"/>
                  </a:lnTo>
                  <a:lnTo>
                    <a:pt x="24" y="571"/>
                  </a:lnTo>
                  <a:lnTo>
                    <a:pt x="49" y="578"/>
                  </a:lnTo>
                  <a:lnTo>
                    <a:pt x="73" y="564"/>
                  </a:lnTo>
                  <a:lnTo>
                    <a:pt x="87" y="578"/>
                  </a:lnTo>
                  <a:lnTo>
                    <a:pt x="66" y="590"/>
                  </a:lnTo>
                  <a:lnTo>
                    <a:pt x="117" y="576"/>
                  </a:lnTo>
                  <a:lnTo>
                    <a:pt x="127" y="561"/>
                  </a:lnTo>
                  <a:lnTo>
                    <a:pt x="121" y="551"/>
                  </a:lnTo>
                  <a:lnTo>
                    <a:pt x="124" y="536"/>
                  </a:lnTo>
                  <a:lnTo>
                    <a:pt x="100" y="513"/>
                  </a:lnTo>
                  <a:lnTo>
                    <a:pt x="100" y="495"/>
                  </a:lnTo>
                  <a:lnTo>
                    <a:pt x="372" y="471"/>
                  </a:lnTo>
                  <a:lnTo>
                    <a:pt x="350" y="378"/>
                  </a:lnTo>
                  <a:lnTo>
                    <a:pt x="364" y="322"/>
                  </a:lnTo>
                  <a:lnTo>
                    <a:pt x="330" y="248"/>
                  </a:lnTo>
                  <a:lnTo>
                    <a:pt x="258" y="0"/>
                  </a:lnTo>
                  <a:lnTo>
                    <a:pt x="0" y="22"/>
                  </a:lnTo>
                  <a:lnTo>
                    <a:pt x="10" y="33"/>
                  </a:lnTo>
                  <a:close/>
                </a:path>
              </a:pathLst>
            </a:custGeom>
            <a:grpFill/>
            <a:ln w="12700">
              <a:solidFill>
                <a:schemeClr val="bg1"/>
              </a:solidFill>
              <a:round/>
              <a:headEnd/>
              <a:tailEnd/>
            </a:ln>
          </p:spPr>
          <p:txBody>
            <a:bodyPr/>
            <a:lstStyle/>
            <a:p>
              <a:pPr eaLnBrk="1" hangingPunct="1">
                <a:defRPr/>
              </a:pPr>
              <a:endParaRPr lang="en-US"/>
            </a:p>
          </p:txBody>
        </p:sp>
        <p:sp>
          <p:nvSpPr>
            <p:cNvPr id="39" name="Freeform 96">
              <a:extLst>
                <a:ext uri="{FF2B5EF4-FFF2-40B4-BE49-F238E27FC236}">
                  <a16:creationId xmlns:a16="http://schemas.microsoft.com/office/drawing/2014/main" id="{0C260ACD-5976-A036-DA7A-207B1BB87265}"/>
                </a:ext>
              </a:extLst>
            </p:cNvPr>
            <p:cNvSpPr>
              <a:spLocks/>
            </p:cNvSpPr>
            <p:nvPr/>
          </p:nvSpPr>
          <p:spPr bwMode="auto">
            <a:xfrm>
              <a:off x="6765925" y="4308475"/>
              <a:ext cx="708025" cy="723900"/>
            </a:xfrm>
            <a:custGeom>
              <a:avLst/>
              <a:gdLst>
                <a:gd name="T0" fmla="*/ 72 w 525"/>
                <a:gd name="T1" fmla="*/ 278 h 538"/>
                <a:gd name="T2" fmla="*/ 106 w 525"/>
                <a:gd name="T3" fmla="*/ 352 h 538"/>
                <a:gd name="T4" fmla="*/ 92 w 525"/>
                <a:gd name="T5" fmla="*/ 408 h 538"/>
                <a:gd name="T6" fmla="*/ 114 w 525"/>
                <a:gd name="T7" fmla="*/ 501 h 538"/>
                <a:gd name="T8" fmla="*/ 134 w 525"/>
                <a:gd name="T9" fmla="*/ 532 h 538"/>
                <a:gd name="T10" fmla="*/ 415 w 525"/>
                <a:gd name="T11" fmla="*/ 516 h 538"/>
                <a:gd name="T12" fmla="*/ 418 w 525"/>
                <a:gd name="T13" fmla="*/ 535 h 538"/>
                <a:gd name="T14" fmla="*/ 435 w 525"/>
                <a:gd name="T15" fmla="*/ 538 h 538"/>
                <a:gd name="T16" fmla="*/ 428 w 525"/>
                <a:gd name="T17" fmla="*/ 493 h 538"/>
                <a:gd name="T18" fmla="*/ 440 w 525"/>
                <a:gd name="T19" fmla="*/ 481 h 538"/>
                <a:gd name="T20" fmla="*/ 481 w 525"/>
                <a:gd name="T21" fmla="*/ 489 h 538"/>
                <a:gd name="T22" fmla="*/ 488 w 525"/>
                <a:gd name="T23" fmla="*/ 457 h 538"/>
                <a:gd name="T24" fmla="*/ 483 w 525"/>
                <a:gd name="T25" fmla="*/ 414 h 538"/>
                <a:gd name="T26" fmla="*/ 500 w 525"/>
                <a:gd name="T27" fmla="*/ 402 h 538"/>
                <a:gd name="T28" fmla="*/ 525 w 525"/>
                <a:gd name="T29" fmla="*/ 321 h 538"/>
                <a:gd name="T30" fmla="*/ 508 w 525"/>
                <a:gd name="T31" fmla="*/ 318 h 538"/>
                <a:gd name="T32" fmla="*/ 440 w 525"/>
                <a:gd name="T33" fmla="*/ 212 h 538"/>
                <a:gd name="T34" fmla="*/ 292 w 525"/>
                <a:gd name="T35" fmla="*/ 80 h 538"/>
                <a:gd name="T36" fmla="*/ 228 w 525"/>
                <a:gd name="T37" fmla="*/ 39 h 538"/>
                <a:gd name="T38" fmla="*/ 250 w 525"/>
                <a:gd name="T39" fmla="*/ 0 h 538"/>
                <a:gd name="T40" fmla="*/ 129 w 525"/>
                <a:gd name="T41" fmla="*/ 15 h 538"/>
                <a:gd name="T42" fmla="*/ 0 w 525"/>
                <a:gd name="T43" fmla="*/ 30 h 538"/>
                <a:gd name="T44" fmla="*/ 72 w 525"/>
                <a:gd name="T45" fmla="*/ 278 h 538"/>
                <a:gd name="T46" fmla="*/ 72 w 525"/>
                <a:gd name="T47" fmla="*/ 278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5"/>
                <a:gd name="T73" fmla="*/ 0 h 538"/>
                <a:gd name="T74" fmla="*/ 525 w 525"/>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5" h="538">
                  <a:moveTo>
                    <a:pt x="72" y="278"/>
                  </a:moveTo>
                  <a:lnTo>
                    <a:pt x="106" y="352"/>
                  </a:lnTo>
                  <a:lnTo>
                    <a:pt x="92" y="408"/>
                  </a:lnTo>
                  <a:lnTo>
                    <a:pt x="114" y="501"/>
                  </a:lnTo>
                  <a:lnTo>
                    <a:pt x="134" y="532"/>
                  </a:lnTo>
                  <a:lnTo>
                    <a:pt x="415" y="516"/>
                  </a:lnTo>
                  <a:lnTo>
                    <a:pt x="418" y="535"/>
                  </a:lnTo>
                  <a:lnTo>
                    <a:pt x="435" y="538"/>
                  </a:lnTo>
                  <a:lnTo>
                    <a:pt x="428" y="493"/>
                  </a:lnTo>
                  <a:lnTo>
                    <a:pt x="440" y="481"/>
                  </a:lnTo>
                  <a:lnTo>
                    <a:pt x="481" y="489"/>
                  </a:lnTo>
                  <a:lnTo>
                    <a:pt x="488" y="457"/>
                  </a:lnTo>
                  <a:lnTo>
                    <a:pt x="483" y="414"/>
                  </a:lnTo>
                  <a:lnTo>
                    <a:pt x="500" y="402"/>
                  </a:lnTo>
                  <a:lnTo>
                    <a:pt x="525" y="321"/>
                  </a:lnTo>
                  <a:lnTo>
                    <a:pt x="508" y="318"/>
                  </a:lnTo>
                  <a:lnTo>
                    <a:pt x="440" y="212"/>
                  </a:lnTo>
                  <a:lnTo>
                    <a:pt x="292" y="80"/>
                  </a:lnTo>
                  <a:lnTo>
                    <a:pt x="228" y="39"/>
                  </a:lnTo>
                  <a:lnTo>
                    <a:pt x="250" y="0"/>
                  </a:lnTo>
                  <a:lnTo>
                    <a:pt x="129" y="15"/>
                  </a:lnTo>
                  <a:lnTo>
                    <a:pt x="0" y="30"/>
                  </a:lnTo>
                  <a:lnTo>
                    <a:pt x="72" y="278"/>
                  </a:lnTo>
                  <a:close/>
                </a:path>
              </a:pathLst>
            </a:custGeom>
            <a:grpFill/>
            <a:ln w="12700">
              <a:solidFill>
                <a:schemeClr val="bg1"/>
              </a:solidFill>
              <a:round/>
              <a:headEnd/>
              <a:tailEnd/>
            </a:ln>
          </p:spPr>
          <p:txBody>
            <a:bodyPr/>
            <a:lstStyle/>
            <a:p>
              <a:pPr eaLnBrk="1" hangingPunct="1">
                <a:defRPr/>
              </a:pPr>
              <a:endParaRPr lang="en-US"/>
            </a:p>
          </p:txBody>
        </p:sp>
        <p:sp>
          <p:nvSpPr>
            <p:cNvPr id="40" name="Freeform 97">
              <a:extLst>
                <a:ext uri="{FF2B5EF4-FFF2-40B4-BE49-F238E27FC236}">
                  <a16:creationId xmlns:a16="http://schemas.microsoft.com/office/drawing/2014/main" id="{EF31F372-E939-FE20-9D54-61198872AD81}"/>
                </a:ext>
              </a:extLst>
            </p:cNvPr>
            <p:cNvSpPr>
              <a:spLocks/>
            </p:cNvSpPr>
            <p:nvPr/>
          </p:nvSpPr>
          <p:spPr bwMode="auto">
            <a:xfrm>
              <a:off x="6553200" y="4956175"/>
              <a:ext cx="1192213" cy="879475"/>
            </a:xfrm>
            <a:custGeom>
              <a:avLst/>
              <a:gdLst>
                <a:gd name="T0" fmla="*/ 0 w 885"/>
                <a:gd name="T1" fmla="*/ 62 h 654"/>
                <a:gd name="T2" fmla="*/ 24 w 885"/>
                <a:gd name="T3" fmla="*/ 85 h 654"/>
                <a:gd name="T4" fmla="*/ 21 w 885"/>
                <a:gd name="T5" fmla="*/ 100 h 654"/>
                <a:gd name="T6" fmla="*/ 27 w 885"/>
                <a:gd name="T7" fmla="*/ 110 h 654"/>
                <a:gd name="T8" fmla="*/ 17 w 885"/>
                <a:gd name="T9" fmla="*/ 125 h 654"/>
                <a:gd name="T10" fmla="*/ 121 w 885"/>
                <a:gd name="T11" fmla="*/ 90 h 654"/>
                <a:gd name="T12" fmla="*/ 253 w 885"/>
                <a:gd name="T13" fmla="*/ 173 h 654"/>
                <a:gd name="T14" fmla="*/ 362 w 885"/>
                <a:gd name="T15" fmla="*/ 115 h 654"/>
                <a:gd name="T16" fmla="*/ 425 w 885"/>
                <a:gd name="T17" fmla="*/ 129 h 654"/>
                <a:gd name="T18" fmla="*/ 505 w 885"/>
                <a:gd name="T19" fmla="*/ 207 h 654"/>
                <a:gd name="T20" fmla="*/ 534 w 885"/>
                <a:gd name="T21" fmla="*/ 207 h 654"/>
                <a:gd name="T22" fmla="*/ 559 w 885"/>
                <a:gd name="T23" fmla="*/ 261 h 654"/>
                <a:gd name="T24" fmla="*/ 552 w 885"/>
                <a:gd name="T25" fmla="*/ 365 h 654"/>
                <a:gd name="T26" fmla="*/ 571 w 885"/>
                <a:gd name="T27" fmla="*/ 377 h 654"/>
                <a:gd name="T28" fmla="*/ 574 w 885"/>
                <a:gd name="T29" fmla="*/ 358 h 654"/>
                <a:gd name="T30" fmla="*/ 600 w 885"/>
                <a:gd name="T31" fmla="*/ 358 h 654"/>
                <a:gd name="T32" fmla="*/ 574 w 885"/>
                <a:gd name="T33" fmla="*/ 407 h 654"/>
                <a:gd name="T34" fmla="*/ 642 w 885"/>
                <a:gd name="T35" fmla="*/ 475 h 654"/>
                <a:gd name="T36" fmla="*/ 653 w 885"/>
                <a:gd name="T37" fmla="*/ 457 h 654"/>
                <a:gd name="T38" fmla="*/ 658 w 885"/>
                <a:gd name="T39" fmla="*/ 504 h 654"/>
                <a:gd name="T40" fmla="*/ 680 w 885"/>
                <a:gd name="T41" fmla="*/ 514 h 654"/>
                <a:gd name="T42" fmla="*/ 704 w 885"/>
                <a:gd name="T43" fmla="*/ 572 h 654"/>
                <a:gd name="T44" fmla="*/ 727 w 885"/>
                <a:gd name="T45" fmla="*/ 572 h 654"/>
                <a:gd name="T46" fmla="*/ 778 w 885"/>
                <a:gd name="T47" fmla="*/ 627 h 654"/>
                <a:gd name="T48" fmla="*/ 807 w 885"/>
                <a:gd name="T49" fmla="*/ 630 h 654"/>
                <a:gd name="T50" fmla="*/ 807 w 885"/>
                <a:gd name="T51" fmla="*/ 638 h 654"/>
                <a:gd name="T52" fmla="*/ 787 w 885"/>
                <a:gd name="T53" fmla="*/ 654 h 654"/>
                <a:gd name="T54" fmla="*/ 833 w 885"/>
                <a:gd name="T55" fmla="*/ 647 h 654"/>
                <a:gd name="T56" fmla="*/ 862 w 885"/>
                <a:gd name="T57" fmla="*/ 635 h 654"/>
                <a:gd name="T58" fmla="*/ 877 w 885"/>
                <a:gd name="T59" fmla="*/ 559 h 654"/>
                <a:gd name="T60" fmla="*/ 885 w 885"/>
                <a:gd name="T61" fmla="*/ 562 h 654"/>
                <a:gd name="T62" fmla="*/ 879 w 885"/>
                <a:gd name="T63" fmla="*/ 457 h 654"/>
                <a:gd name="T64" fmla="*/ 867 w 885"/>
                <a:gd name="T65" fmla="*/ 426 h 654"/>
                <a:gd name="T66" fmla="*/ 771 w 885"/>
                <a:gd name="T67" fmla="*/ 273 h 654"/>
                <a:gd name="T68" fmla="*/ 697 w 885"/>
                <a:gd name="T69" fmla="*/ 129 h 654"/>
                <a:gd name="T70" fmla="*/ 651 w 885"/>
                <a:gd name="T71" fmla="*/ 10 h 654"/>
                <a:gd name="T72" fmla="*/ 639 w 885"/>
                <a:gd name="T73" fmla="*/ 8 h 654"/>
                <a:gd name="T74" fmla="*/ 598 w 885"/>
                <a:gd name="T75" fmla="*/ 0 h 654"/>
                <a:gd name="T76" fmla="*/ 586 w 885"/>
                <a:gd name="T77" fmla="*/ 12 h 654"/>
                <a:gd name="T78" fmla="*/ 593 w 885"/>
                <a:gd name="T79" fmla="*/ 57 h 654"/>
                <a:gd name="T80" fmla="*/ 576 w 885"/>
                <a:gd name="T81" fmla="*/ 54 h 654"/>
                <a:gd name="T82" fmla="*/ 573 w 885"/>
                <a:gd name="T83" fmla="*/ 35 h 654"/>
                <a:gd name="T84" fmla="*/ 292 w 885"/>
                <a:gd name="T85" fmla="*/ 51 h 654"/>
                <a:gd name="T86" fmla="*/ 272 w 885"/>
                <a:gd name="T87" fmla="*/ 20 h 654"/>
                <a:gd name="T88" fmla="*/ 0 w 885"/>
                <a:gd name="T89" fmla="*/ 44 h 654"/>
                <a:gd name="T90" fmla="*/ 0 w 885"/>
                <a:gd name="T91" fmla="*/ 62 h 654"/>
                <a:gd name="T92" fmla="*/ 0 w 885"/>
                <a:gd name="T93" fmla="*/ 62 h 6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5"/>
                <a:gd name="T142" fmla="*/ 0 h 654"/>
                <a:gd name="T143" fmla="*/ 885 w 885"/>
                <a:gd name="T144" fmla="*/ 654 h 6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5" h="654">
                  <a:moveTo>
                    <a:pt x="0" y="62"/>
                  </a:moveTo>
                  <a:lnTo>
                    <a:pt x="24" y="85"/>
                  </a:lnTo>
                  <a:lnTo>
                    <a:pt x="21" y="100"/>
                  </a:lnTo>
                  <a:lnTo>
                    <a:pt x="27" y="110"/>
                  </a:lnTo>
                  <a:lnTo>
                    <a:pt x="17" y="125"/>
                  </a:lnTo>
                  <a:lnTo>
                    <a:pt x="121" y="90"/>
                  </a:lnTo>
                  <a:lnTo>
                    <a:pt x="253" y="173"/>
                  </a:lnTo>
                  <a:lnTo>
                    <a:pt x="362" y="115"/>
                  </a:lnTo>
                  <a:lnTo>
                    <a:pt x="425" y="129"/>
                  </a:lnTo>
                  <a:lnTo>
                    <a:pt x="505" y="207"/>
                  </a:lnTo>
                  <a:lnTo>
                    <a:pt x="534" y="207"/>
                  </a:lnTo>
                  <a:lnTo>
                    <a:pt x="559" y="261"/>
                  </a:lnTo>
                  <a:lnTo>
                    <a:pt x="552" y="365"/>
                  </a:lnTo>
                  <a:lnTo>
                    <a:pt x="571" y="377"/>
                  </a:lnTo>
                  <a:lnTo>
                    <a:pt x="574" y="358"/>
                  </a:lnTo>
                  <a:lnTo>
                    <a:pt x="600" y="358"/>
                  </a:lnTo>
                  <a:lnTo>
                    <a:pt x="574" y="407"/>
                  </a:lnTo>
                  <a:lnTo>
                    <a:pt x="642" y="475"/>
                  </a:lnTo>
                  <a:lnTo>
                    <a:pt x="653" y="457"/>
                  </a:lnTo>
                  <a:lnTo>
                    <a:pt x="658" y="504"/>
                  </a:lnTo>
                  <a:lnTo>
                    <a:pt x="680" y="514"/>
                  </a:lnTo>
                  <a:lnTo>
                    <a:pt x="704" y="572"/>
                  </a:lnTo>
                  <a:lnTo>
                    <a:pt x="727" y="572"/>
                  </a:lnTo>
                  <a:lnTo>
                    <a:pt x="778" y="627"/>
                  </a:lnTo>
                  <a:lnTo>
                    <a:pt x="807" y="630"/>
                  </a:lnTo>
                  <a:lnTo>
                    <a:pt x="807" y="638"/>
                  </a:lnTo>
                  <a:lnTo>
                    <a:pt x="787" y="654"/>
                  </a:lnTo>
                  <a:lnTo>
                    <a:pt x="833" y="647"/>
                  </a:lnTo>
                  <a:lnTo>
                    <a:pt x="862" y="635"/>
                  </a:lnTo>
                  <a:lnTo>
                    <a:pt x="877" y="559"/>
                  </a:lnTo>
                  <a:lnTo>
                    <a:pt x="885" y="562"/>
                  </a:lnTo>
                  <a:lnTo>
                    <a:pt x="879" y="457"/>
                  </a:lnTo>
                  <a:lnTo>
                    <a:pt x="867" y="426"/>
                  </a:lnTo>
                  <a:lnTo>
                    <a:pt x="771" y="273"/>
                  </a:lnTo>
                  <a:lnTo>
                    <a:pt x="697" y="129"/>
                  </a:lnTo>
                  <a:lnTo>
                    <a:pt x="651" y="10"/>
                  </a:lnTo>
                  <a:lnTo>
                    <a:pt x="639" y="8"/>
                  </a:lnTo>
                  <a:lnTo>
                    <a:pt x="598" y="0"/>
                  </a:lnTo>
                  <a:lnTo>
                    <a:pt x="586" y="12"/>
                  </a:lnTo>
                  <a:lnTo>
                    <a:pt x="593" y="57"/>
                  </a:lnTo>
                  <a:lnTo>
                    <a:pt x="576" y="54"/>
                  </a:lnTo>
                  <a:lnTo>
                    <a:pt x="573" y="35"/>
                  </a:lnTo>
                  <a:lnTo>
                    <a:pt x="292" y="51"/>
                  </a:lnTo>
                  <a:lnTo>
                    <a:pt x="272" y="20"/>
                  </a:lnTo>
                  <a:lnTo>
                    <a:pt x="0" y="44"/>
                  </a:lnTo>
                  <a:lnTo>
                    <a:pt x="0" y="62"/>
                  </a:lnTo>
                  <a:close/>
                </a:path>
              </a:pathLst>
            </a:custGeom>
            <a:grpFill/>
            <a:ln w="12700">
              <a:solidFill>
                <a:schemeClr val="bg1"/>
              </a:solidFill>
              <a:round/>
              <a:headEnd/>
              <a:tailEnd/>
            </a:ln>
          </p:spPr>
          <p:txBody>
            <a:bodyPr/>
            <a:lstStyle/>
            <a:p>
              <a:pPr eaLnBrk="1" hangingPunct="1">
                <a:defRPr/>
              </a:pPr>
              <a:endParaRPr lang="en-US"/>
            </a:p>
          </p:txBody>
        </p:sp>
        <p:sp>
          <p:nvSpPr>
            <p:cNvPr id="41" name="Freeform 101">
              <a:extLst>
                <a:ext uri="{FF2B5EF4-FFF2-40B4-BE49-F238E27FC236}">
                  <a16:creationId xmlns:a16="http://schemas.microsoft.com/office/drawing/2014/main" id="{DC820029-FB02-D798-D9B8-440A1AB00D97}"/>
                </a:ext>
              </a:extLst>
            </p:cNvPr>
            <p:cNvSpPr>
              <a:spLocks/>
            </p:cNvSpPr>
            <p:nvPr/>
          </p:nvSpPr>
          <p:spPr bwMode="auto">
            <a:xfrm>
              <a:off x="6748463" y="3141663"/>
              <a:ext cx="550862" cy="606425"/>
            </a:xfrm>
            <a:custGeom>
              <a:avLst/>
              <a:gdLst>
                <a:gd name="T0" fmla="*/ 0 w 409"/>
                <a:gd name="T1" fmla="*/ 82 h 451"/>
                <a:gd name="T2" fmla="*/ 34 w 409"/>
                <a:gd name="T3" fmla="*/ 395 h 451"/>
                <a:gd name="T4" fmla="*/ 85 w 409"/>
                <a:gd name="T5" fmla="*/ 400 h 451"/>
                <a:gd name="T6" fmla="*/ 146 w 409"/>
                <a:gd name="T7" fmla="*/ 435 h 451"/>
                <a:gd name="T8" fmla="*/ 190 w 409"/>
                <a:gd name="T9" fmla="*/ 434 h 451"/>
                <a:gd name="T10" fmla="*/ 210 w 409"/>
                <a:gd name="T11" fmla="*/ 420 h 451"/>
                <a:gd name="T12" fmla="*/ 260 w 409"/>
                <a:gd name="T13" fmla="*/ 451 h 451"/>
                <a:gd name="T14" fmla="*/ 288 w 409"/>
                <a:gd name="T15" fmla="*/ 425 h 451"/>
                <a:gd name="T16" fmla="*/ 295 w 409"/>
                <a:gd name="T17" fmla="*/ 376 h 451"/>
                <a:gd name="T18" fmla="*/ 314 w 409"/>
                <a:gd name="T19" fmla="*/ 386 h 451"/>
                <a:gd name="T20" fmla="*/ 324 w 409"/>
                <a:gd name="T21" fmla="*/ 345 h 451"/>
                <a:gd name="T22" fmla="*/ 392 w 409"/>
                <a:gd name="T23" fmla="*/ 286 h 451"/>
                <a:gd name="T24" fmla="*/ 404 w 409"/>
                <a:gd name="T25" fmla="*/ 189 h 451"/>
                <a:gd name="T26" fmla="*/ 395 w 409"/>
                <a:gd name="T27" fmla="*/ 169 h 451"/>
                <a:gd name="T28" fmla="*/ 409 w 409"/>
                <a:gd name="T29" fmla="*/ 158 h 451"/>
                <a:gd name="T30" fmla="*/ 384 w 409"/>
                <a:gd name="T31" fmla="*/ 0 h 451"/>
                <a:gd name="T32" fmla="*/ 314 w 409"/>
                <a:gd name="T33" fmla="*/ 36 h 451"/>
                <a:gd name="T34" fmla="*/ 278 w 409"/>
                <a:gd name="T35" fmla="*/ 73 h 451"/>
                <a:gd name="T36" fmla="*/ 253 w 409"/>
                <a:gd name="T37" fmla="*/ 75 h 451"/>
                <a:gd name="T38" fmla="*/ 214 w 409"/>
                <a:gd name="T39" fmla="*/ 96 h 451"/>
                <a:gd name="T40" fmla="*/ 124 w 409"/>
                <a:gd name="T41" fmla="*/ 65 h 451"/>
                <a:gd name="T42" fmla="*/ 0 w 409"/>
                <a:gd name="T43" fmla="*/ 82 h 451"/>
                <a:gd name="T44" fmla="*/ 0 w 409"/>
                <a:gd name="T45" fmla="*/ 82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451"/>
                <a:gd name="T71" fmla="*/ 409 w 409"/>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451">
                  <a:moveTo>
                    <a:pt x="0" y="82"/>
                  </a:moveTo>
                  <a:lnTo>
                    <a:pt x="34" y="395"/>
                  </a:lnTo>
                  <a:lnTo>
                    <a:pt x="85" y="400"/>
                  </a:lnTo>
                  <a:lnTo>
                    <a:pt x="146" y="435"/>
                  </a:lnTo>
                  <a:lnTo>
                    <a:pt x="190" y="434"/>
                  </a:lnTo>
                  <a:lnTo>
                    <a:pt x="210" y="420"/>
                  </a:lnTo>
                  <a:lnTo>
                    <a:pt x="260" y="451"/>
                  </a:lnTo>
                  <a:lnTo>
                    <a:pt x="288" y="425"/>
                  </a:lnTo>
                  <a:lnTo>
                    <a:pt x="295" y="376"/>
                  </a:lnTo>
                  <a:lnTo>
                    <a:pt x="314" y="386"/>
                  </a:lnTo>
                  <a:lnTo>
                    <a:pt x="324" y="345"/>
                  </a:lnTo>
                  <a:lnTo>
                    <a:pt x="392" y="286"/>
                  </a:lnTo>
                  <a:lnTo>
                    <a:pt x="404" y="189"/>
                  </a:lnTo>
                  <a:lnTo>
                    <a:pt x="395" y="169"/>
                  </a:lnTo>
                  <a:lnTo>
                    <a:pt x="409" y="158"/>
                  </a:lnTo>
                  <a:lnTo>
                    <a:pt x="384" y="0"/>
                  </a:lnTo>
                  <a:lnTo>
                    <a:pt x="314" y="36"/>
                  </a:lnTo>
                  <a:lnTo>
                    <a:pt x="278" y="73"/>
                  </a:lnTo>
                  <a:lnTo>
                    <a:pt x="253" y="75"/>
                  </a:lnTo>
                  <a:lnTo>
                    <a:pt x="214" y="96"/>
                  </a:lnTo>
                  <a:lnTo>
                    <a:pt x="124" y="65"/>
                  </a:lnTo>
                  <a:lnTo>
                    <a:pt x="0" y="82"/>
                  </a:lnTo>
                  <a:close/>
                </a:path>
              </a:pathLst>
            </a:custGeom>
            <a:grpFill/>
            <a:ln w="12700">
              <a:solidFill>
                <a:schemeClr val="bg1"/>
              </a:solidFill>
              <a:round/>
              <a:headEnd/>
              <a:tailEnd/>
            </a:ln>
          </p:spPr>
          <p:txBody>
            <a:bodyPr/>
            <a:lstStyle/>
            <a:p>
              <a:pPr eaLnBrk="1" hangingPunct="1">
                <a:defRPr/>
              </a:pPr>
              <a:endParaRPr lang="en-US"/>
            </a:p>
          </p:txBody>
        </p:sp>
        <p:sp>
          <p:nvSpPr>
            <p:cNvPr id="42" name="Freeform 102">
              <a:extLst>
                <a:ext uri="{FF2B5EF4-FFF2-40B4-BE49-F238E27FC236}">
                  <a16:creationId xmlns:a16="http://schemas.microsoft.com/office/drawing/2014/main" id="{BD670CA0-C222-B4EA-2073-0EBD2290839E}"/>
                </a:ext>
              </a:extLst>
            </p:cNvPr>
            <p:cNvSpPr>
              <a:spLocks/>
            </p:cNvSpPr>
            <p:nvPr/>
          </p:nvSpPr>
          <p:spPr bwMode="auto">
            <a:xfrm>
              <a:off x="7099300" y="3354388"/>
              <a:ext cx="587375" cy="568325"/>
            </a:xfrm>
            <a:custGeom>
              <a:avLst/>
              <a:gdLst>
                <a:gd name="T0" fmla="*/ 0 w 436"/>
                <a:gd name="T1" fmla="*/ 293 h 423"/>
                <a:gd name="T2" fmla="*/ 15 w 436"/>
                <a:gd name="T3" fmla="*/ 350 h 423"/>
                <a:gd name="T4" fmla="*/ 71 w 436"/>
                <a:gd name="T5" fmla="*/ 391 h 423"/>
                <a:gd name="T6" fmla="*/ 98 w 436"/>
                <a:gd name="T7" fmla="*/ 423 h 423"/>
                <a:gd name="T8" fmla="*/ 181 w 436"/>
                <a:gd name="T9" fmla="*/ 389 h 423"/>
                <a:gd name="T10" fmla="*/ 219 w 436"/>
                <a:gd name="T11" fmla="*/ 384 h 423"/>
                <a:gd name="T12" fmla="*/ 239 w 436"/>
                <a:gd name="T13" fmla="*/ 359 h 423"/>
                <a:gd name="T14" fmla="*/ 271 w 436"/>
                <a:gd name="T15" fmla="*/ 231 h 423"/>
                <a:gd name="T16" fmla="*/ 307 w 436"/>
                <a:gd name="T17" fmla="*/ 247 h 423"/>
                <a:gd name="T18" fmla="*/ 375 w 436"/>
                <a:gd name="T19" fmla="*/ 109 h 423"/>
                <a:gd name="T20" fmla="*/ 428 w 436"/>
                <a:gd name="T21" fmla="*/ 138 h 423"/>
                <a:gd name="T22" fmla="*/ 436 w 436"/>
                <a:gd name="T23" fmla="*/ 114 h 423"/>
                <a:gd name="T24" fmla="*/ 399 w 436"/>
                <a:gd name="T25" fmla="*/ 84 h 423"/>
                <a:gd name="T26" fmla="*/ 370 w 436"/>
                <a:gd name="T27" fmla="*/ 87 h 423"/>
                <a:gd name="T28" fmla="*/ 360 w 436"/>
                <a:gd name="T29" fmla="*/ 102 h 423"/>
                <a:gd name="T30" fmla="*/ 307 w 436"/>
                <a:gd name="T31" fmla="*/ 118 h 423"/>
                <a:gd name="T32" fmla="*/ 273 w 436"/>
                <a:gd name="T33" fmla="*/ 155 h 423"/>
                <a:gd name="T34" fmla="*/ 263 w 436"/>
                <a:gd name="T35" fmla="*/ 96 h 423"/>
                <a:gd name="T36" fmla="*/ 168 w 436"/>
                <a:gd name="T37" fmla="*/ 111 h 423"/>
                <a:gd name="T38" fmla="*/ 149 w 436"/>
                <a:gd name="T39" fmla="*/ 0 h 423"/>
                <a:gd name="T40" fmla="*/ 135 w 436"/>
                <a:gd name="T41" fmla="*/ 11 h 423"/>
                <a:gd name="T42" fmla="*/ 144 w 436"/>
                <a:gd name="T43" fmla="*/ 31 h 423"/>
                <a:gd name="T44" fmla="*/ 132 w 436"/>
                <a:gd name="T45" fmla="*/ 128 h 423"/>
                <a:gd name="T46" fmla="*/ 64 w 436"/>
                <a:gd name="T47" fmla="*/ 187 h 423"/>
                <a:gd name="T48" fmla="*/ 54 w 436"/>
                <a:gd name="T49" fmla="*/ 228 h 423"/>
                <a:gd name="T50" fmla="*/ 35 w 436"/>
                <a:gd name="T51" fmla="*/ 218 h 423"/>
                <a:gd name="T52" fmla="*/ 28 w 436"/>
                <a:gd name="T53" fmla="*/ 267 h 423"/>
                <a:gd name="T54" fmla="*/ 0 w 436"/>
                <a:gd name="T55" fmla="*/ 293 h 423"/>
                <a:gd name="T56" fmla="*/ 0 w 436"/>
                <a:gd name="T57" fmla="*/ 293 h 423"/>
                <a:gd name="T58" fmla="*/ 0 w 436"/>
                <a:gd name="T59" fmla="*/ 293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
                <a:gd name="T91" fmla="*/ 0 h 423"/>
                <a:gd name="T92" fmla="*/ 436 w 436"/>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 h="423">
                  <a:moveTo>
                    <a:pt x="0" y="293"/>
                  </a:moveTo>
                  <a:lnTo>
                    <a:pt x="15" y="350"/>
                  </a:lnTo>
                  <a:lnTo>
                    <a:pt x="71" y="391"/>
                  </a:lnTo>
                  <a:lnTo>
                    <a:pt x="98" y="423"/>
                  </a:lnTo>
                  <a:lnTo>
                    <a:pt x="181" y="389"/>
                  </a:lnTo>
                  <a:lnTo>
                    <a:pt x="219" y="384"/>
                  </a:lnTo>
                  <a:lnTo>
                    <a:pt x="239" y="359"/>
                  </a:lnTo>
                  <a:lnTo>
                    <a:pt x="271" y="231"/>
                  </a:lnTo>
                  <a:lnTo>
                    <a:pt x="307" y="247"/>
                  </a:lnTo>
                  <a:lnTo>
                    <a:pt x="375" y="109"/>
                  </a:lnTo>
                  <a:lnTo>
                    <a:pt x="428" y="138"/>
                  </a:lnTo>
                  <a:lnTo>
                    <a:pt x="436" y="114"/>
                  </a:lnTo>
                  <a:lnTo>
                    <a:pt x="399" y="84"/>
                  </a:lnTo>
                  <a:lnTo>
                    <a:pt x="370" y="87"/>
                  </a:lnTo>
                  <a:lnTo>
                    <a:pt x="360" y="102"/>
                  </a:lnTo>
                  <a:lnTo>
                    <a:pt x="307" y="118"/>
                  </a:lnTo>
                  <a:lnTo>
                    <a:pt x="273" y="155"/>
                  </a:lnTo>
                  <a:lnTo>
                    <a:pt x="263" y="96"/>
                  </a:lnTo>
                  <a:lnTo>
                    <a:pt x="168" y="111"/>
                  </a:lnTo>
                  <a:lnTo>
                    <a:pt x="149" y="0"/>
                  </a:lnTo>
                  <a:lnTo>
                    <a:pt x="135" y="11"/>
                  </a:lnTo>
                  <a:lnTo>
                    <a:pt x="144" y="31"/>
                  </a:lnTo>
                  <a:lnTo>
                    <a:pt x="132" y="128"/>
                  </a:lnTo>
                  <a:lnTo>
                    <a:pt x="64" y="187"/>
                  </a:lnTo>
                  <a:lnTo>
                    <a:pt x="54" y="228"/>
                  </a:lnTo>
                  <a:lnTo>
                    <a:pt x="35" y="218"/>
                  </a:lnTo>
                  <a:lnTo>
                    <a:pt x="28" y="267"/>
                  </a:lnTo>
                  <a:lnTo>
                    <a:pt x="0" y="293"/>
                  </a:lnTo>
                  <a:close/>
                </a:path>
              </a:pathLst>
            </a:custGeom>
            <a:grpFill/>
            <a:ln w="12700">
              <a:solidFill>
                <a:schemeClr val="bg1"/>
              </a:solidFill>
              <a:round/>
              <a:headEnd/>
              <a:tailEnd/>
            </a:ln>
          </p:spPr>
          <p:txBody>
            <a:bodyPr/>
            <a:lstStyle/>
            <a:p>
              <a:pPr eaLnBrk="1" hangingPunct="1">
                <a:defRPr/>
              </a:pPr>
              <a:endParaRPr lang="en-US"/>
            </a:p>
          </p:txBody>
        </p:sp>
        <p:sp>
          <p:nvSpPr>
            <p:cNvPr id="43" name="Freeform 103">
              <a:extLst>
                <a:ext uri="{FF2B5EF4-FFF2-40B4-BE49-F238E27FC236}">
                  <a16:creationId xmlns:a16="http://schemas.microsoft.com/office/drawing/2014/main" id="{F247B42A-080C-BC40-93FC-08D30E830998}"/>
                </a:ext>
              </a:extLst>
            </p:cNvPr>
            <p:cNvSpPr>
              <a:spLocks/>
            </p:cNvSpPr>
            <p:nvPr/>
          </p:nvSpPr>
          <p:spPr bwMode="auto">
            <a:xfrm>
              <a:off x="7453313" y="3395663"/>
              <a:ext cx="596900" cy="287337"/>
            </a:xfrm>
            <a:custGeom>
              <a:avLst/>
              <a:gdLst>
                <a:gd name="T0" fmla="*/ 0 w 443"/>
                <a:gd name="T1" fmla="*/ 65 h 214"/>
                <a:gd name="T2" fmla="*/ 10 w 443"/>
                <a:gd name="T3" fmla="*/ 124 h 214"/>
                <a:gd name="T4" fmla="*/ 44 w 443"/>
                <a:gd name="T5" fmla="*/ 87 h 214"/>
                <a:gd name="T6" fmla="*/ 97 w 443"/>
                <a:gd name="T7" fmla="*/ 71 h 214"/>
                <a:gd name="T8" fmla="*/ 107 w 443"/>
                <a:gd name="T9" fmla="*/ 56 h 214"/>
                <a:gd name="T10" fmla="*/ 136 w 443"/>
                <a:gd name="T11" fmla="*/ 53 h 214"/>
                <a:gd name="T12" fmla="*/ 173 w 443"/>
                <a:gd name="T13" fmla="*/ 83 h 214"/>
                <a:gd name="T14" fmla="*/ 199 w 443"/>
                <a:gd name="T15" fmla="*/ 90 h 214"/>
                <a:gd name="T16" fmla="*/ 246 w 443"/>
                <a:gd name="T17" fmla="*/ 132 h 214"/>
                <a:gd name="T18" fmla="*/ 229 w 443"/>
                <a:gd name="T19" fmla="*/ 173 h 214"/>
                <a:gd name="T20" fmla="*/ 236 w 443"/>
                <a:gd name="T21" fmla="*/ 192 h 214"/>
                <a:gd name="T22" fmla="*/ 256 w 443"/>
                <a:gd name="T23" fmla="*/ 183 h 214"/>
                <a:gd name="T24" fmla="*/ 275 w 443"/>
                <a:gd name="T25" fmla="*/ 183 h 214"/>
                <a:gd name="T26" fmla="*/ 285 w 443"/>
                <a:gd name="T27" fmla="*/ 197 h 214"/>
                <a:gd name="T28" fmla="*/ 307 w 443"/>
                <a:gd name="T29" fmla="*/ 197 h 214"/>
                <a:gd name="T30" fmla="*/ 316 w 443"/>
                <a:gd name="T31" fmla="*/ 192 h 214"/>
                <a:gd name="T32" fmla="*/ 302 w 443"/>
                <a:gd name="T33" fmla="*/ 155 h 214"/>
                <a:gd name="T34" fmla="*/ 299 w 443"/>
                <a:gd name="T35" fmla="*/ 87 h 214"/>
                <a:gd name="T36" fmla="*/ 282 w 443"/>
                <a:gd name="T37" fmla="*/ 76 h 214"/>
                <a:gd name="T38" fmla="*/ 316 w 443"/>
                <a:gd name="T39" fmla="*/ 46 h 214"/>
                <a:gd name="T40" fmla="*/ 318 w 443"/>
                <a:gd name="T41" fmla="*/ 25 h 214"/>
                <a:gd name="T42" fmla="*/ 340 w 443"/>
                <a:gd name="T43" fmla="*/ 27 h 214"/>
                <a:gd name="T44" fmla="*/ 312 w 443"/>
                <a:gd name="T45" fmla="*/ 70 h 214"/>
                <a:gd name="T46" fmla="*/ 328 w 443"/>
                <a:gd name="T47" fmla="*/ 121 h 214"/>
                <a:gd name="T48" fmla="*/ 335 w 443"/>
                <a:gd name="T49" fmla="*/ 134 h 214"/>
                <a:gd name="T50" fmla="*/ 345 w 443"/>
                <a:gd name="T51" fmla="*/ 141 h 214"/>
                <a:gd name="T52" fmla="*/ 324 w 443"/>
                <a:gd name="T53" fmla="*/ 139 h 214"/>
                <a:gd name="T54" fmla="*/ 331 w 443"/>
                <a:gd name="T55" fmla="*/ 172 h 214"/>
                <a:gd name="T56" fmla="*/ 367 w 443"/>
                <a:gd name="T57" fmla="*/ 192 h 214"/>
                <a:gd name="T58" fmla="*/ 375 w 443"/>
                <a:gd name="T59" fmla="*/ 197 h 214"/>
                <a:gd name="T60" fmla="*/ 385 w 443"/>
                <a:gd name="T61" fmla="*/ 197 h 214"/>
                <a:gd name="T62" fmla="*/ 380 w 443"/>
                <a:gd name="T63" fmla="*/ 214 h 214"/>
                <a:gd name="T64" fmla="*/ 425 w 443"/>
                <a:gd name="T65" fmla="*/ 192 h 214"/>
                <a:gd name="T66" fmla="*/ 433 w 443"/>
                <a:gd name="T67" fmla="*/ 165 h 214"/>
                <a:gd name="T68" fmla="*/ 443 w 443"/>
                <a:gd name="T69" fmla="*/ 136 h 214"/>
                <a:gd name="T70" fmla="*/ 380 w 443"/>
                <a:gd name="T71" fmla="*/ 149 h 214"/>
                <a:gd name="T72" fmla="*/ 340 w 443"/>
                <a:gd name="T73" fmla="*/ 0 h 214"/>
                <a:gd name="T74" fmla="*/ 0 w 443"/>
                <a:gd name="T75" fmla="*/ 65 h 214"/>
                <a:gd name="T76" fmla="*/ 0 w 443"/>
                <a:gd name="T77" fmla="*/ 65 h 214"/>
                <a:gd name="T78" fmla="*/ 0 w 443"/>
                <a:gd name="T79" fmla="*/ 65 h 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3"/>
                <a:gd name="T121" fmla="*/ 0 h 214"/>
                <a:gd name="T122" fmla="*/ 443 w 443"/>
                <a:gd name="T123" fmla="*/ 214 h 2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3" h="214">
                  <a:moveTo>
                    <a:pt x="0" y="65"/>
                  </a:moveTo>
                  <a:lnTo>
                    <a:pt x="10" y="124"/>
                  </a:lnTo>
                  <a:lnTo>
                    <a:pt x="44" y="87"/>
                  </a:lnTo>
                  <a:lnTo>
                    <a:pt x="97" y="71"/>
                  </a:lnTo>
                  <a:lnTo>
                    <a:pt x="107" y="56"/>
                  </a:lnTo>
                  <a:lnTo>
                    <a:pt x="136" y="53"/>
                  </a:lnTo>
                  <a:lnTo>
                    <a:pt x="173" y="83"/>
                  </a:lnTo>
                  <a:lnTo>
                    <a:pt x="199" y="90"/>
                  </a:lnTo>
                  <a:lnTo>
                    <a:pt x="246" y="132"/>
                  </a:lnTo>
                  <a:lnTo>
                    <a:pt x="229" y="173"/>
                  </a:lnTo>
                  <a:lnTo>
                    <a:pt x="236" y="192"/>
                  </a:lnTo>
                  <a:lnTo>
                    <a:pt x="256" y="183"/>
                  </a:lnTo>
                  <a:lnTo>
                    <a:pt x="275" y="183"/>
                  </a:lnTo>
                  <a:lnTo>
                    <a:pt x="285" y="197"/>
                  </a:lnTo>
                  <a:lnTo>
                    <a:pt x="307" y="197"/>
                  </a:lnTo>
                  <a:lnTo>
                    <a:pt x="316" y="192"/>
                  </a:lnTo>
                  <a:lnTo>
                    <a:pt x="302" y="155"/>
                  </a:lnTo>
                  <a:lnTo>
                    <a:pt x="299" y="87"/>
                  </a:lnTo>
                  <a:lnTo>
                    <a:pt x="282" y="76"/>
                  </a:lnTo>
                  <a:lnTo>
                    <a:pt x="316" y="46"/>
                  </a:lnTo>
                  <a:lnTo>
                    <a:pt x="318" y="25"/>
                  </a:lnTo>
                  <a:lnTo>
                    <a:pt x="340" y="27"/>
                  </a:lnTo>
                  <a:lnTo>
                    <a:pt x="312" y="70"/>
                  </a:lnTo>
                  <a:lnTo>
                    <a:pt x="328" y="121"/>
                  </a:lnTo>
                  <a:lnTo>
                    <a:pt x="335" y="134"/>
                  </a:lnTo>
                  <a:lnTo>
                    <a:pt x="345" y="141"/>
                  </a:lnTo>
                  <a:lnTo>
                    <a:pt x="324" y="139"/>
                  </a:lnTo>
                  <a:lnTo>
                    <a:pt x="331" y="172"/>
                  </a:lnTo>
                  <a:lnTo>
                    <a:pt x="367" y="192"/>
                  </a:lnTo>
                  <a:lnTo>
                    <a:pt x="375" y="197"/>
                  </a:lnTo>
                  <a:lnTo>
                    <a:pt x="385" y="197"/>
                  </a:lnTo>
                  <a:lnTo>
                    <a:pt x="380" y="214"/>
                  </a:lnTo>
                  <a:lnTo>
                    <a:pt x="425" y="192"/>
                  </a:lnTo>
                  <a:lnTo>
                    <a:pt x="433" y="165"/>
                  </a:lnTo>
                  <a:lnTo>
                    <a:pt x="443" y="136"/>
                  </a:lnTo>
                  <a:lnTo>
                    <a:pt x="380" y="149"/>
                  </a:lnTo>
                  <a:lnTo>
                    <a:pt x="340" y="0"/>
                  </a:lnTo>
                  <a:lnTo>
                    <a:pt x="0" y="65"/>
                  </a:lnTo>
                  <a:close/>
                </a:path>
              </a:pathLst>
            </a:custGeom>
            <a:grpFill/>
            <a:ln w="12700">
              <a:solidFill>
                <a:schemeClr val="bg1"/>
              </a:solidFill>
              <a:round/>
              <a:headEnd/>
              <a:tailEnd/>
            </a:ln>
          </p:spPr>
          <p:txBody>
            <a:bodyPr/>
            <a:lstStyle/>
            <a:p>
              <a:pPr eaLnBrk="1" hangingPunct="1">
                <a:defRPr/>
              </a:pPr>
              <a:endParaRPr lang="en-US"/>
            </a:p>
          </p:txBody>
        </p:sp>
        <p:sp>
          <p:nvSpPr>
            <p:cNvPr id="44" name="Freeform 104">
              <a:extLst>
                <a:ext uri="{FF2B5EF4-FFF2-40B4-BE49-F238E27FC236}">
                  <a16:creationId xmlns:a16="http://schemas.microsoft.com/office/drawing/2014/main" id="{B046FD66-AE57-1FE0-3D6F-919E694E287F}"/>
                </a:ext>
              </a:extLst>
            </p:cNvPr>
            <p:cNvSpPr>
              <a:spLocks/>
            </p:cNvSpPr>
            <p:nvPr/>
          </p:nvSpPr>
          <p:spPr bwMode="auto">
            <a:xfrm>
              <a:off x="6997700" y="3500438"/>
              <a:ext cx="1016000" cy="558800"/>
            </a:xfrm>
            <a:custGeom>
              <a:avLst/>
              <a:gdLst>
                <a:gd name="T0" fmla="*/ 69 w 754"/>
                <a:gd name="T1" fmla="*/ 370 h 415"/>
                <a:gd name="T2" fmla="*/ 71 w 754"/>
                <a:gd name="T3" fmla="*/ 360 h 415"/>
                <a:gd name="T4" fmla="*/ 119 w 754"/>
                <a:gd name="T5" fmla="*/ 314 h 415"/>
                <a:gd name="T6" fmla="*/ 146 w 754"/>
                <a:gd name="T7" fmla="*/ 282 h 415"/>
                <a:gd name="T8" fmla="*/ 173 w 754"/>
                <a:gd name="T9" fmla="*/ 314 h 415"/>
                <a:gd name="T10" fmla="*/ 256 w 754"/>
                <a:gd name="T11" fmla="*/ 280 h 415"/>
                <a:gd name="T12" fmla="*/ 294 w 754"/>
                <a:gd name="T13" fmla="*/ 275 h 415"/>
                <a:gd name="T14" fmla="*/ 314 w 754"/>
                <a:gd name="T15" fmla="*/ 250 h 415"/>
                <a:gd name="T16" fmla="*/ 346 w 754"/>
                <a:gd name="T17" fmla="*/ 122 h 415"/>
                <a:gd name="T18" fmla="*/ 382 w 754"/>
                <a:gd name="T19" fmla="*/ 138 h 415"/>
                <a:gd name="T20" fmla="*/ 450 w 754"/>
                <a:gd name="T21" fmla="*/ 0 h 415"/>
                <a:gd name="T22" fmla="*/ 503 w 754"/>
                <a:gd name="T23" fmla="*/ 29 h 415"/>
                <a:gd name="T24" fmla="*/ 511 w 754"/>
                <a:gd name="T25" fmla="*/ 5 h 415"/>
                <a:gd name="T26" fmla="*/ 537 w 754"/>
                <a:gd name="T27" fmla="*/ 12 h 415"/>
                <a:gd name="T28" fmla="*/ 584 w 754"/>
                <a:gd name="T29" fmla="*/ 54 h 415"/>
                <a:gd name="T30" fmla="*/ 567 w 754"/>
                <a:gd name="T31" fmla="*/ 95 h 415"/>
                <a:gd name="T32" fmla="*/ 574 w 754"/>
                <a:gd name="T33" fmla="*/ 114 h 415"/>
                <a:gd name="T34" fmla="*/ 594 w 754"/>
                <a:gd name="T35" fmla="*/ 105 h 415"/>
                <a:gd name="T36" fmla="*/ 610 w 754"/>
                <a:gd name="T37" fmla="*/ 124 h 415"/>
                <a:gd name="T38" fmla="*/ 683 w 754"/>
                <a:gd name="T39" fmla="*/ 148 h 415"/>
                <a:gd name="T40" fmla="*/ 615 w 754"/>
                <a:gd name="T41" fmla="*/ 145 h 415"/>
                <a:gd name="T42" fmla="*/ 686 w 754"/>
                <a:gd name="T43" fmla="*/ 207 h 415"/>
                <a:gd name="T44" fmla="*/ 642 w 754"/>
                <a:gd name="T45" fmla="*/ 201 h 415"/>
                <a:gd name="T46" fmla="*/ 732 w 754"/>
                <a:gd name="T47" fmla="*/ 258 h 415"/>
                <a:gd name="T48" fmla="*/ 754 w 754"/>
                <a:gd name="T49" fmla="*/ 297 h 415"/>
                <a:gd name="T50" fmla="*/ 739 w 754"/>
                <a:gd name="T51" fmla="*/ 292 h 415"/>
                <a:gd name="T52" fmla="*/ 735 w 754"/>
                <a:gd name="T53" fmla="*/ 303 h 415"/>
                <a:gd name="T54" fmla="*/ 440 w 754"/>
                <a:gd name="T55" fmla="*/ 359 h 415"/>
                <a:gd name="T56" fmla="*/ 193 w 754"/>
                <a:gd name="T57" fmla="*/ 389 h 415"/>
                <a:gd name="T58" fmla="*/ 0 w 754"/>
                <a:gd name="T59" fmla="*/ 415 h 415"/>
                <a:gd name="T60" fmla="*/ 69 w 754"/>
                <a:gd name="T61" fmla="*/ 370 h 415"/>
                <a:gd name="T62" fmla="*/ 69 w 754"/>
                <a:gd name="T63" fmla="*/ 370 h 4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4"/>
                <a:gd name="T97" fmla="*/ 0 h 415"/>
                <a:gd name="T98" fmla="*/ 754 w 754"/>
                <a:gd name="T99" fmla="*/ 415 h 4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4" h="415">
                  <a:moveTo>
                    <a:pt x="69" y="370"/>
                  </a:moveTo>
                  <a:lnTo>
                    <a:pt x="71" y="360"/>
                  </a:lnTo>
                  <a:lnTo>
                    <a:pt x="119" y="314"/>
                  </a:lnTo>
                  <a:lnTo>
                    <a:pt x="146" y="282"/>
                  </a:lnTo>
                  <a:lnTo>
                    <a:pt x="173" y="314"/>
                  </a:lnTo>
                  <a:lnTo>
                    <a:pt x="256" y="280"/>
                  </a:lnTo>
                  <a:lnTo>
                    <a:pt x="294" y="275"/>
                  </a:lnTo>
                  <a:lnTo>
                    <a:pt x="314" y="250"/>
                  </a:lnTo>
                  <a:lnTo>
                    <a:pt x="346" y="122"/>
                  </a:lnTo>
                  <a:lnTo>
                    <a:pt x="382" y="138"/>
                  </a:lnTo>
                  <a:lnTo>
                    <a:pt x="450" y="0"/>
                  </a:lnTo>
                  <a:lnTo>
                    <a:pt x="503" y="29"/>
                  </a:lnTo>
                  <a:lnTo>
                    <a:pt x="511" y="5"/>
                  </a:lnTo>
                  <a:lnTo>
                    <a:pt x="537" y="12"/>
                  </a:lnTo>
                  <a:lnTo>
                    <a:pt x="584" y="54"/>
                  </a:lnTo>
                  <a:lnTo>
                    <a:pt x="567" y="95"/>
                  </a:lnTo>
                  <a:lnTo>
                    <a:pt x="574" y="114"/>
                  </a:lnTo>
                  <a:lnTo>
                    <a:pt x="594" y="105"/>
                  </a:lnTo>
                  <a:lnTo>
                    <a:pt x="610" y="124"/>
                  </a:lnTo>
                  <a:lnTo>
                    <a:pt x="683" y="148"/>
                  </a:lnTo>
                  <a:lnTo>
                    <a:pt x="615" y="145"/>
                  </a:lnTo>
                  <a:lnTo>
                    <a:pt x="686" y="207"/>
                  </a:lnTo>
                  <a:lnTo>
                    <a:pt x="642" y="201"/>
                  </a:lnTo>
                  <a:lnTo>
                    <a:pt x="732" y="258"/>
                  </a:lnTo>
                  <a:lnTo>
                    <a:pt x="754" y="297"/>
                  </a:lnTo>
                  <a:lnTo>
                    <a:pt x="739" y="292"/>
                  </a:lnTo>
                  <a:lnTo>
                    <a:pt x="735" y="303"/>
                  </a:lnTo>
                  <a:lnTo>
                    <a:pt x="440" y="359"/>
                  </a:lnTo>
                  <a:lnTo>
                    <a:pt x="193" y="389"/>
                  </a:lnTo>
                  <a:lnTo>
                    <a:pt x="0" y="415"/>
                  </a:lnTo>
                  <a:lnTo>
                    <a:pt x="69" y="370"/>
                  </a:lnTo>
                  <a:close/>
                </a:path>
              </a:pathLst>
            </a:custGeom>
            <a:grpFill/>
            <a:ln w="12700">
              <a:solidFill>
                <a:schemeClr val="bg1"/>
              </a:solidFill>
              <a:round/>
              <a:headEnd/>
              <a:tailEnd/>
            </a:ln>
          </p:spPr>
          <p:txBody>
            <a:bodyPr/>
            <a:lstStyle/>
            <a:p>
              <a:pPr eaLnBrk="1" hangingPunct="1">
                <a:defRPr/>
              </a:pPr>
              <a:endParaRPr lang="en-US"/>
            </a:p>
          </p:txBody>
        </p:sp>
        <p:sp>
          <p:nvSpPr>
            <p:cNvPr id="45" name="Freeform 106">
              <a:extLst>
                <a:ext uri="{FF2B5EF4-FFF2-40B4-BE49-F238E27FC236}">
                  <a16:creationId xmlns:a16="http://schemas.microsoft.com/office/drawing/2014/main" id="{BF401668-813B-09BE-6437-DCE1DBE6D721}"/>
                </a:ext>
              </a:extLst>
            </p:cNvPr>
            <p:cNvSpPr>
              <a:spLocks/>
            </p:cNvSpPr>
            <p:nvPr/>
          </p:nvSpPr>
          <p:spPr bwMode="auto">
            <a:xfrm>
              <a:off x="6940550" y="3908425"/>
              <a:ext cx="1120775" cy="488950"/>
            </a:xfrm>
            <a:custGeom>
              <a:avLst/>
              <a:gdLst>
                <a:gd name="T0" fmla="*/ 0 w 833"/>
                <a:gd name="T1" fmla="*/ 312 h 363"/>
                <a:gd name="T2" fmla="*/ 121 w 833"/>
                <a:gd name="T3" fmla="*/ 297 h 363"/>
                <a:gd name="T4" fmla="*/ 191 w 833"/>
                <a:gd name="T5" fmla="*/ 263 h 363"/>
                <a:gd name="T6" fmla="*/ 323 w 833"/>
                <a:gd name="T7" fmla="*/ 249 h 363"/>
                <a:gd name="T8" fmla="*/ 377 w 833"/>
                <a:gd name="T9" fmla="*/ 283 h 363"/>
                <a:gd name="T10" fmla="*/ 464 w 833"/>
                <a:gd name="T11" fmla="*/ 271 h 363"/>
                <a:gd name="T12" fmla="*/ 595 w 833"/>
                <a:gd name="T13" fmla="*/ 363 h 363"/>
                <a:gd name="T14" fmla="*/ 646 w 833"/>
                <a:gd name="T15" fmla="*/ 351 h 363"/>
                <a:gd name="T16" fmla="*/ 719 w 833"/>
                <a:gd name="T17" fmla="*/ 246 h 363"/>
                <a:gd name="T18" fmla="*/ 778 w 833"/>
                <a:gd name="T19" fmla="*/ 224 h 363"/>
                <a:gd name="T20" fmla="*/ 797 w 833"/>
                <a:gd name="T21" fmla="*/ 193 h 363"/>
                <a:gd name="T22" fmla="*/ 733 w 833"/>
                <a:gd name="T23" fmla="*/ 205 h 363"/>
                <a:gd name="T24" fmla="*/ 716 w 833"/>
                <a:gd name="T25" fmla="*/ 183 h 363"/>
                <a:gd name="T26" fmla="*/ 755 w 833"/>
                <a:gd name="T27" fmla="*/ 173 h 363"/>
                <a:gd name="T28" fmla="*/ 755 w 833"/>
                <a:gd name="T29" fmla="*/ 159 h 363"/>
                <a:gd name="T30" fmla="*/ 710 w 833"/>
                <a:gd name="T31" fmla="*/ 144 h 363"/>
                <a:gd name="T32" fmla="*/ 766 w 833"/>
                <a:gd name="T33" fmla="*/ 124 h 363"/>
                <a:gd name="T34" fmla="*/ 763 w 833"/>
                <a:gd name="T35" fmla="*/ 146 h 363"/>
                <a:gd name="T36" fmla="*/ 799 w 833"/>
                <a:gd name="T37" fmla="*/ 146 h 363"/>
                <a:gd name="T38" fmla="*/ 819 w 833"/>
                <a:gd name="T39" fmla="*/ 108 h 363"/>
                <a:gd name="T40" fmla="*/ 833 w 833"/>
                <a:gd name="T41" fmla="*/ 107 h 363"/>
                <a:gd name="T42" fmla="*/ 824 w 833"/>
                <a:gd name="T43" fmla="*/ 73 h 363"/>
                <a:gd name="T44" fmla="*/ 799 w 833"/>
                <a:gd name="T45" fmla="*/ 107 h 363"/>
                <a:gd name="T46" fmla="*/ 773 w 833"/>
                <a:gd name="T47" fmla="*/ 32 h 363"/>
                <a:gd name="T48" fmla="*/ 790 w 833"/>
                <a:gd name="T49" fmla="*/ 28 h 363"/>
                <a:gd name="T50" fmla="*/ 814 w 833"/>
                <a:gd name="T51" fmla="*/ 49 h 363"/>
                <a:gd name="T52" fmla="*/ 797 w 833"/>
                <a:gd name="T53" fmla="*/ 15 h 363"/>
                <a:gd name="T54" fmla="*/ 778 w 833"/>
                <a:gd name="T55" fmla="*/ 0 h 363"/>
                <a:gd name="T56" fmla="*/ 483 w 833"/>
                <a:gd name="T57" fmla="*/ 56 h 363"/>
                <a:gd name="T58" fmla="*/ 236 w 833"/>
                <a:gd name="T59" fmla="*/ 86 h 363"/>
                <a:gd name="T60" fmla="*/ 203 w 833"/>
                <a:gd name="T61" fmla="*/ 152 h 363"/>
                <a:gd name="T62" fmla="*/ 150 w 833"/>
                <a:gd name="T63" fmla="*/ 164 h 363"/>
                <a:gd name="T64" fmla="*/ 124 w 833"/>
                <a:gd name="T65" fmla="*/ 198 h 363"/>
                <a:gd name="T66" fmla="*/ 29 w 833"/>
                <a:gd name="T67" fmla="*/ 253 h 363"/>
                <a:gd name="T68" fmla="*/ 24 w 833"/>
                <a:gd name="T69" fmla="*/ 273 h 363"/>
                <a:gd name="T70" fmla="*/ 0 w 833"/>
                <a:gd name="T71" fmla="*/ 285 h 363"/>
                <a:gd name="T72" fmla="*/ 0 w 833"/>
                <a:gd name="T73" fmla="*/ 312 h 363"/>
                <a:gd name="T74" fmla="*/ 0 w 833"/>
                <a:gd name="T75" fmla="*/ 312 h 3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3"/>
                <a:gd name="T115" fmla="*/ 0 h 363"/>
                <a:gd name="T116" fmla="*/ 833 w 833"/>
                <a:gd name="T117" fmla="*/ 363 h 3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3" h="363">
                  <a:moveTo>
                    <a:pt x="0" y="312"/>
                  </a:moveTo>
                  <a:lnTo>
                    <a:pt x="121" y="297"/>
                  </a:lnTo>
                  <a:lnTo>
                    <a:pt x="191" y="263"/>
                  </a:lnTo>
                  <a:lnTo>
                    <a:pt x="323" y="249"/>
                  </a:lnTo>
                  <a:lnTo>
                    <a:pt x="377" y="283"/>
                  </a:lnTo>
                  <a:lnTo>
                    <a:pt x="464" y="271"/>
                  </a:lnTo>
                  <a:lnTo>
                    <a:pt x="595" y="363"/>
                  </a:lnTo>
                  <a:lnTo>
                    <a:pt x="646" y="351"/>
                  </a:lnTo>
                  <a:lnTo>
                    <a:pt x="719" y="246"/>
                  </a:lnTo>
                  <a:lnTo>
                    <a:pt x="778" y="224"/>
                  </a:lnTo>
                  <a:lnTo>
                    <a:pt x="797" y="193"/>
                  </a:lnTo>
                  <a:lnTo>
                    <a:pt x="733" y="205"/>
                  </a:lnTo>
                  <a:lnTo>
                    <a:pt x="716" y="183"/>
                  </a:lnTo>
                  <a:lnTo>
                    <a:pt x="755" y="173"/>
                  </a:lnTo>
                  <a:lnTo>
                    <a:pt x="755" y="159"/>
                  </a:lnTo>
                  <a:lnTo>
                    <a:pt x="710" y="144"/>
                  </a:lnTo>
                  <a:lnTo>
                    <a:pt x="766" y="124"/>
                  </a:lnTo>
                  <a:lnTo>
                    <a:pt x="763" y="146"/>
                  </a:lnTo>
                  <a:lnTo>
                    <a:pt x="799" y="146"/>
                  </a:lnTo>
                  <a:lnTo>
                    <a:pt x="819" y="108"/>
                  </a:lnTo>
                  <a:lnTo>
                    <a:pt x="833" y="107"/>
                  </a:lnTo>
                  <a:lnTo>
                    <a:pt x="824" y="73"/>
                  </a:lnTo>
                  <a:lnTo>
                    <a:pt x="799" y="107"/>
                  </a:lnTo>
                  <a:lnTo>
                    <a:pt x="773" y="32"/>
                  </a:lnTo>
                  <a:lnTo>
                    <a:pt x="790" y="28"/>
                  </a:lnTo>
                  <a:lnTo>
                    <a:pt x="814" y="49"/>
                  </a:lnTo>
                  <a:lnTo>
                    <a:pt x="797" y="15"/>
                  </a:lnTo>
                  <a:lnTo>
                    <a:pt x="778" y="0"/>
                  </a:lnTo>
                  <a:lnTo>
                    <a:pt x="483" y="56"/>
                  </a:lnTo>
                  <a:lnTo>
                    <a:pt x="236" y="86"/>
                  </a:lnTo>
                  <a:lnTo>
                    <a:pt x="203" y="152"/>
                  </a:lnTo>
                  <a:lnTo>
                    <a:pt x="150" y="164"/>
                  </a:lnTo>
                  <a:lnTo>
                    <a:pt x="124" y="198"/>
                  </a:lnTo>
                  <a:lnTo>
                    <a:pt x="29" y="253"/>
                  </a:lnTo>
                  <a:lnTo>
                    <a:pt x="24" y="273"/>
                  </a:lnTo>
                  <a:lnTo>
                    <a:pt x="0" y="285"/>
                  </a:lnTo>
                  <a:lnTo>
                    <a:pt x="0" y="312"/>
                  </a:lnTo>
                  <a:close/>
                </a:path>
              </a:pathLst>
            </a:custGeom>
            <a:grpFill/>
            <a:ln w="12700">
              <a:solidFill>
                <a:schemeClr val="bg1"/>
              </a:solidFill>
              <a:round/>
              <a:headEnd/>
              <a:tailEnd/>
            </a:ln>
          </p:spPr>
          <p:txBody>
            <a:bodyPr/>
            <a:lstStyle/>
            <a:p>
              <a:pPr eaLnBrk="1" hangingPunct="1">
                <a:defRPr/>
              </a:pPr>
              <a:endParaRPr lang="en-US"/>
            </a:p>
          </p:txBody>
        </p:sp>
        <p:sp>
          <p:nvSpPr>
            <p:cNvPr id="46" name="Freeform 107">
              <a:extLst>
                <a:ext uri="{FF2B5EF4-FFF2-40B4-BE49-F238E27FC236}">
                  <a16:creationId xmlns:a16="http://schemas.microsoft.com/office/drawing/2014/main" id="{5381AA0A-B622-4C53-094F-625C7D722F70}"/>
                </a:ext>
              </a:extLst>
            </p:cNvPr>
            <p:cNvSpPr>
              <a:spLocks/>
            </p:cNvSpPr>
            <p:nvPr/>
          </p:nvSpPr>
          <p:spPr bwMode="auto">
            <a:xfrm>
              <a:off x="7073900" y="4243388"/>
              <a:ext cx="666750" cy="496887"/>
            </a:xfrm>
            <a:custGeom>
              <a:avLst/>
              <a:gdLst>
                <a:gd name="T0" fmla="*/ 22 w 496"/>
                <a:gd name="T1" fmla="*/ 48 h 369"/>
                <a:gd name="T2" fmla="*/ 92 w 496"/>
                <a:gd name="T3" fmla="*/ 14 h 369"/>
                <a:gd name="T4" fmla="*/ 224 w 496"/>
                <a:gd name="T5" fmla="*/ 0 h 369"/>
                <a:gd name="T6" fmla="*/ 278 w 496"/>
                <a:gd name="T7" fmla="*/ 34 h 369"/>
                <a:gd name="T8" fmla="*/ 365 w 496"/>
                <a:gd name="T9" fmla="*/ 22 h 369"/>
                <a:gd name="T10" fmla="*/ 496 w 496"/>
                <a:gd name="T11" fmla="*/ 114 h 369"/>
                <a:gd name="T12" fmla="*/ 438 w 496"/>
                <a:gd name="T13" fmla="*/ 184 h 369"/>
                <a:gd name="T14" fmla="*/ 442 w 496"/>
                <a:gd name="T15" fmla="*/ 214 h 369"/>
                <a:gd name="T16" fmla="*/ 343 w 496"/>
                <a:gd name="T17" fmla="*/ 304 h 369"/>
                <a:gd name="T18" fmla="*/ 326 w 496"/>
                <a:gd name="T19" fmla="*/ 308 h 369"/>
                <a:gd name="T20" fmla="*/ 319 w 496"/>
                <a:gd name="T21" fmla="*/ 335 h 369"/>
                <a:gd name="T22" fmla="*/ 297 w 496"/>
                <a:gd name="T23" fmla="*/ 320 h 369"/>
                <a:gd name="T24" fmla="*/ 316 w 496"/>
                <a:gd name="T25" fmla="*/ 345 h 369"/>
                <a:gd name="T26" fmla="*/ 297 w 496"/>
                <a:gd name="T27" fmla="*/ 369 h 369"/>
                <a:gd name="T28" fmla="*/ 280 w 496"/>
                <a:gd name="T29" fmla="*/ 366 h 369"/>
                <a:gd name="T30" fmla="*/ 212 w 496"/>
                <a:gd name="T31" fmla="*/ 260 h 369"/>
                <a:gd name="T32" fmla="*/ 64 w 496"/>
                <a:gd name="T33" fmla="*/ 128 h 369"/>
                <a:gd name="T34" fmla="*/ 0 w 496"/>
                <a:gd name="T35" fmla="*/ 87 h 369"/>
                <a:gd name="T36" fmla="*/ 22 w 496"/>
                <a:gd name="T37" fmla="*/ 48 h 369"/>
                <a:gd name="T38" fmla="*/ 22 w 496"/>
                <a:gd name="T39" fmla="*/ 48 h 3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6"/>
                <a:gd name="T61" fmla="*/ 0 h 369"/>
                <a:gd name="T62" fmla="*/ 496 w 496"/>
                <a:gd name="T63" fmla="*/ 369 h 3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6" h="369">
                  <a:moveTo>
                    <a:pt x="22" y="48"/>
                  </a:moveTo>
                  <a:lnTo>
                    <a:pt x="92" y="14"/>
                  </a:lnTo>
                  <a:lnTo>
                    <a:pt x="224" y="0"/>
                  </a:lnTo>
                  <a:lnTo>
                    <a:pt x="278" y="34"/>
                  </a:lnTo>
                  <a:lnTo>
                    <a:pt x="365" y="22"/>
                  </a:lnTo>
                  <a:lnTo>
                    <a:pt x="496" y="114"/>
                  </a:lnTo>
                  <a:lnTo>
                    <a:pt x="438" y="184"/>
                  </a:lnTo>
                  <a:lnTo>
                    <a:pt x="442" y="214"/>
                  </a:lnTo>
                  <a:lnTo>
                    <a:pt x="343" y="304"/>
                  </a:lnTo>
                  <a:lnTo>
                    <a:pt x="326" y="308"/>
                  </a:lnTo>
                  <a:lnTo>
                    <a:pt x="319" y="335"/>
                  </a:lnTo>
                  <a:lnTo>
                    <a:pt x="297" y="320"/>
                  </a:lnTo>
                  <a:lnTo>
                    <a:pt x="316" y="345"/>
                  </a:lnTo>
                  <a:lnTo>
                    <a:pt x="297" y="369"/>
                  </a:lnTo>
                  <a:lnTo>
                    <a:pt x="280" y="366"/>
                  </a:lnTo>
                  <a:lnTo>
                    <a:pt x="212" y="260"/>
                  </a:lnTo>
                  <a:lnTo>
                    <a:pt x="64" y="128"/>
                  </a:lnTo>
                  <a:lnTo>
                    <a:pt x="0" y="87"/>
                  </a:lnTo>
                  <a:lnTo>
                    <a:pt x="22" y="48"/>
                  </a:lnTo>
                  <a:close/>
                </a:path>
              </a:pathLst>
            </a:custGeom>
            <a:grpFill/>
            <a:ln w="12700">
              <a:solidFill>
                <a:schemeClr val="bg1"/>
              </a:solidFill>
              <a:round/>
              <a:headEnd/>
              <a:tailEnd/>
            </a:ln>
          </p:spPr>
          <p:txBody>
            <a:bodyPr/>
            <a:lstStyle/>
            <a:p>
              <a:pPr eaLnBrk="1" hangingPunct="1">
                <a:defRPr/>
              </a:pPr>
              <a:endParaRPr lang="en-US"/>
            </a:p>
          </p:txBody>
        </p:sp>
        <p:sp>
          <p:nvSpPr>
            <p:cNvPr id="47" name="Freeform 108">
              <a:extLst>
                <a:ext uri="{FF2B5EF4-FFF2-40B4-BE49-F238E27FC236}">
                  <a16:creationId xmlns:a16="http://schemas.microsoft.com/office/drawing/2014/main" id="{76CCEC29-1937-250D-D865-2A943CBE1BB0}"/>
                </a:ext>
              </a:extLst>
            </p:cNvPr>
            <p:cNvSpPr>
              <a:spLocks/>
            </p:cNvSpPr>
            <p:nvPr/>
          </p:nvSpPr>
          <p:spPr bwMode="auto">
            <a:xfrm>
              <a:off x="7910513" y="3375025"/>
              <a:ext cx="139700" cy="220663"/>
            </a:xfrm>
            <a:custGeom>
              <a:avLst/>
              <a:gdLst>
                <a:gd name="T0" fmla="*/ 0 w 103"/>
                <a:gd name="T1" fmla="*/ 15 h 164"/>
                <a:gd name="T2" fmla="*/ 15 w 103"/>
                <a:gd name="T3" fmla="*/ 0 h 164"/>
                <a:gd name="T4" fmla="*/ 34 w 103"/>
                <a:gd name="T5" fmla="*/ 0 h 164"/>
                <a:gd name="T6" fmla="*/ 27 w 103"/>
                <a:gd name="T7" fmla="*/ 17 h 164"/>
                <a:gd name="T8" fmla="*/ 22 w 103"/>
                <a:gd name="T9" fmla="*/ 22 h 164"/>
                <a:gd name="T10" fmla="*/ 27 w 103"/>
                <a:gd name="T11" fmla="*/ 40 h 164"/>
                <a:gd name="T12" fmla="*/ 51 w 103"/>
                <a:gd name="T13" fmla="*/ 66 h 164"/>
                <a:gd name="T14" fmla="*/ 56 w 103"/>
                <a:gd name="T15" fmla="*/ 86 h 164"/>
                <a:gd name="T16" fmla="*/ 76 w 103"/>
                <a:gd name="T17" fmla="*/ 108 h 164"/>
                <a:gd name="T18" fmla="*/ 91 w 103"/>
                <a:gd name="T19" fmla="*/ 114 h 164"/>
                <a:gd name="T20" fmla="*/ 98 w 103"/>
                <a:gd name="T21" fmla="*/ 129 h 164"/>
                <a:gd name="T22" fmla="*/ 85 w 103"/>
                <a:gd name="T23" fmla="*/ 141 h 164"/>
                <a:gd name="T24" fmla="*/ 100 w 103"/>
                <a:gd name="T25" fmla="*/ 139 h 164"/>
                <a:gd name="T26" fmla="*/ 103 w 103"/>
                <a:gd name="T27" fmla="*/ 151 h 164"/>
                <a:gd name="T28" fmla="*/ 40 w 103"/>
                <a:gd name="T29" fmla="*/ 164 h 164"/>
                <a:gd name="T30" fmla="*/ 0 w 103"/>
                <a:gd name="T31" fmla="*/ 15 h 164"/>
                <a:gd name="T32" fmla="*/ 0 w 103"/>
                <a:gd name="T33" fmla="*/ 15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64"/>
                <a:gd name="T53" fmla="*/ 103 w 103"/>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64">
                  <a:moveTo>
                    <a:pt x="0" y="15"/>
                  </a:moveTo>
                  <a:lnTo>
                    <a:pt x="15" y="0"/>
                  </a:lnTo>
                  <a:lnTo>
                    <a:pt x="34" y="0"/>
                  </a:lnTo>
                  <a:lnTo>
                    <a:pt x="27" y="17"/>
                  </a:lnTo>
                  <a:lnTo>
                    <a:pt x="22" y="22"/>
                  </a:lnTo>
                  <a:lnTo>
                    <a:pt x="27" y="40"/>
                  </a:lnTo>
                  <a:lnTo>
                    <a:pt x="51" y="66"/>
                  </a:lnTo>
                  <a:lnTo>
                    <a:pt x="56" y="86"/>
                  </a:lnTo>
                  <a:lnTo>
                    <a:pt x="76" y="108"/>
                  </a:lnTo>
                  <a:lnTo>
                    <a:pt x="91" y="114"/>
                  </a:lnTo>
                  <a:lnTo>
                    <a:pt x="98" y="129"/>
                  </a:lnTo>
                  <a:lnTo>
                    <a:pt x="85" y="141"/>
                  </a:lnTo>
                  <a:lnTo>
                    <a:pt x="100" y="139"/>
                  </a:lnTo>
                  <a:lnTo>
                    <a:pt x="103" y="151"/>
                  </a:lnTo>
                  <a:lnTo>
                    <a:pt x="40" y="164"/>
                  </a:lnTo>
                  <a:lnTo>
                    <a:pt x="0" y="15"/>
                  </a:lnTo>
                  <a:close/>
                </a:path>
              </a:pathLst>
            </a:custGeom>
            <a:grpFill/>
            <a:ln w="12700">
              <a:solidFill>
                <a:schemeClr val="bg1"/>
              </a:solidFill>
              <a:round/>
              <a:headEnd/>
              <a:tailEnd/>
            </a:ln>
          </p:spPr>
          <p:txBody>
            <a:bodyPr/>
            <a:lstStyle/>
            <a:p>
              <a:pPr eaLnBrk="1" hangingPunct="1">
                <a:defRPr/>
              </a:pPr>
              <a:endParaRPr lang="en-US"/>
            </a:p>
          </p:txBody>
        </p:sp>
        <p:sp>
          <p:nvSpPr>
            <p:cNvPr id="48" name="Freeform 109">
              <a:extLst>
                <a:ext uri="{FF2B5EF4-FFF2-40B4-BE49-F238E27FC236}">
                  <a16:creationId xmlns:a16="http://schemas.microsoft.com/office/drawing/2014/main" id="{BE71F6F4-8F23-FED2-7DD4-FB4E577537E2}"/>
                </a:ext>
              </a:extLst>
            </p:cNvPr>
            <p:cNvSpPr>
              <a:spLocks/>
            </p:cNvSpPr>
            <p:nvPr/>
          </p:nvSpPr>
          <p:spPr bwMode="auto">
            <a:xfrm>
              <a:off x="7265988" y="3025775"/>
              <a:ext cx="763587" cy="477838"/>
            </a:xfrm>
            <a:custGeom>
              <a:avLst/>
              <a:gdLst>
                <a:gd name="T0" fmla="*/ 44 w 567"/>
                <a:gd name="T1" fmla="*/ 355 h 355"/>
                <a:gd name="T2" fmla="*/ 139 w 567"/>
                <a:gd name="T3" fmla="*/ 340 h 355"/>
                <a:gd name="T4" fmla="*/ 479 w 567"/>
                <a:gd name="T5" fmla="*/ 275 h 355"/>
                <a:gd name="T6" fmla="*/ 494 w 567"/>
                <a:gd name="T7" fmla="*/ 260 h 355"/>
                <a:gd name="T8" fmla="*/ 513 w 567"/>
                <a:gd name="T9" fmla="*/ 260 h 355"/>
                <a:gd name="T10" fmla="*/ 535 w 567"/>
                <a:gd name="T11" fmla="*/ 244 h 355"/>
                <a:gd name="T12" fmla="*/ 567 w 567"/>
                <a:gd name="T13" fmla="*/ 204 h 355"/>
                <a:gd name="T14" fmla="*/ 511 w 567"/>
                <a:gd name="T15" fmla="*/ 159 h 355"/>
                <a:gd name="T16" fmla="*/ 509 w 567"/>
                <a:gd name="T17" fmla="*/ 119 h 355"/>
                <a:gd name="T18" fmla="*/ 535 w 567"/>
                <a:gd name="T19" fmla="*/ 61 h 355"/>
                <a:gd name="T20" fmla="*/ 497 w 567"/>
                <a:gd name="T21" fmla="*/ 42 h 355"/>
                <a:gd name="T22" fmla="*/ 457 w 567"/>
                <a:gd name="T23" fmla="*/ 0 h 355"/>
                <a:gd name="T24" fmla="*/ 79 w 567"/>
                <a:gd name="T25" fmla="*/ 69 h 355"/>
                <a:gd name="T26" fmla="*/ 61 w 567"/>
                <a:gd name="T27" fmla="*/ 42 h 355"/>
                <a:gd name="T28" fmla="*/ 0 w 567"/>
                <a:gd name="T29" fmla="*/ 86 h 355"/>
                <a:gd name="T30" fmla="*/ 44 w 567"/>
                <a:gd name="T31" fmla="*/ 355 h 355"/>
                <a:gd name="T32" fmla="*/ 44 w 567"/>
                <a:gd name="T33" fmla="*/ 355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7"/>
                <a:gd name="T52" fmla="*/ 0 h 355"/>
                <a:gd name="T53" fmla="*/ 567 w 567"/>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7" h="355">
                  <a:moveTo>
                    <a:pt x="44" y="355"/>
                  </a:moveTo>
                  <a:lnTo>
                    <a:pt x="139" y="340"/>
                  </a:lnTo>
                  <a:lnTo>
                    <a:pt x="479" y="275"/>
                  </a:lnTo>
                  <a:lnTo>
                    <a:pt x="494" y="260"/>
                  </a:lnTo>
                  <a:lnTo>
                    <a:pt x="513" y="260"/>
                  </a:lnTo>
                  <a:lnTo>
                    <a:pt x="535" y="244"/>
                  </a:lnTo>
                  <a:lnTo>
                    <a:pt x="567" y="204"/>
                  </a:lnTo>
                  <a:lnTo>
                    <a:pt x="511" y="159"/>
                  </a:lnTo>
                  <a:lnTo>
                    <a:pt x="509" y="119"/>
                  </a:lnTo>
                  <a:lnTo>
                    <a:pt x="535" y="61"/>
                  </a:lnTo>
                  <a:lnTo>
                    <a:pt x="497" y="42"/>
                  </a:lnTo>
                  <a:lnTo>
                    <a:pt x="457" y="0"/>
                  </a:lnTo>
                  <a:lnTo>
                    <a:pt x="79" y="69"/>
                  </a:lnTo>
                  <a:lnTo>
                    <a:pt x="61" y="42"/>
                  </a:lnTo>
                  <a:lnTo>
                    <a:pt x="0" y="86"/>
                  </a:lnTo>
                  <a:lnTo>
                    <a:pt x="44" y="355"/>
                  </a:lnTo>
                  <a:close/>
                </a:path>
              </a:pathLst>
            </a:custGeom>
            <a:grpFill/>
            <a:ln w="12700">
              <a:solidFill>
                <a:schemeClr val="bg1"/>
              </a:solidFill>
              <a:round/>
              <a:headEnd/>
              <a:tailEnd/>
            </a:ln>
          </p:spPr>
          <p:txBody>
            <a:bodyPr/>
            <a:lstStyle/>
            <a:p>
              <a:pPr eaLnBrk="1" hangingPunct="1">
                <a:defRPr/>
              </a:pPr>
              <a:endParaRPr lang="en-US"/>
            </a:p>
          </p:txBody>
        </p:sp>
        <p:sp>
          <p:nvSpPr>
            <p:cNvPr id="49" name="Freeform 110">
              <a:extLst>
                <a:ext uri="{FF2B5EF4-FFF2-40B4-BE49-F238E27FC236}">
                  <a16:creationId xmlns:a16="http://schemas.microsoft.com/office/drawing/2014/main" id="{1CBB7627-24F5-F925-C9E3-970349E619CE}"/>
                </a:ext>
              </a:extLst>
            </p:cNvPr>
            <p:cNvSpPr>
              <a:spLocks/>
            </p:cNvSpPr>
            <p:nvPr/>
          </p:nvSpPr>
          <p:spPr bwMode="auto">
            <a:xfrm>
              <a:off x="7947025" y="3106738"/>
              <a:ext cx="165100" cy="390525"/>
            </a:xfrm>
            <a:custGeom>
              <a:avLst/>
              <a:gdLst>
                <a:gd name="T0" fmla="*/ 7 w 122"/>
                <a:gd name="T1" fmla="*/ 199 h 290"/>
                <a:gd name="T2" fmla="*/ 29 w 122"/>
                <a:gd name="T3" fmla="*/ 183 h 290"/>
                <a:gd name="T4" fmla="*/ 61 w 122"/>
                <a:gd name="T5" fmla="*/ 143 h 290"/>
                <a:gd name="T6" fmla="*/ 5 w 122"/>
                <a:gd name="T7" fmla="*/ 98 h 290"/>
                <a:gd name="T8" fmla="*/ 3 w 122"/>
                <a:gd name="T9" fmla="*/ 58 h 290"/>
                <a:gd name="T10" fmla="*/ 29 w 122"/>
                <a:gd name="T11" fmla="*/ 0 h 290"/>
                <a:gd name="T12" fmla="*/ 112 w 122"/>
                <a:gd name="T13" fmla="*/ 29 h 290"/>
                <a:gd name="T14" fmla="*/ 114 w 122"/>
                <a:gd name="T15" fmla="*/ 39 h 290"/>
                <a:gd name="T16" fmla="*/ 103 w 122"/>
                <a:gd name="T17" fmla="*/ 71 h 290"/>
                <a:gd name="T18" fmla="*/ 95 w 122"/>
                <a:gd name="T19" fmla="*/ 78 h 290"/>
                <a:gd name="T20" fmla="*/ 93 w 122"/>
                <a:gd name="T21" fmla="*/ 95 h 290"/>
                <a:gd name="T22" fmla="*/ 102 w 122"/>
                <a:gd name="T23" fmla="*/ 100 h 290"/>
                <a:gd name="T24" fmla="*/ 122 w 122"/>
                <a:gd name="T25" fmla="*/ 95 h 290"/>
                <a:gd name="T26" fmla="*/ 122 w 122"/>
                <a:gd name="T27" fmla="*/ 144 h 290"/>
                <a:gd name="T28" fmla="*/ 122 w 122"/>
                <a:gd name="T29" fmla="*/ 175 h 290"/>
                <a:gd name="T30" fmla="*/ 122 w 122"/>
                <a:gd name="T31" fmla="*/ 192 h 290"/>
                <a:gd name="T32" fmla="*/ 115 w 122"/>
                <a:gd name="T33" fmla="*/ 207 h 290"/>
                <a:gd name="T34" fmla="*/ 107 w 122"/>
                <a:gd name="T35" fmla="*/ 209 h 290"/>
                <a:gd name="T36" fmla="*/ 110 w 122"/>
                <a:gd name="T37" fmla="*/ 222 h 290"/>
                <a:gd name="T38" fmla="*/ 80 w 122"/>
                <a:gd name="T39" fmla="*/ 290 h 290"/>
                <a:gd name="T40" fmla="*/ 73 w 122"/>
                <a:gd name="T41" fmla="*/ 290 h 290"/>
                <a:gd name="T42" fmla="*/ 69 w 122"/>
                <a:gd name="T43" fmla="*/ 265 h 290"/>
                <a:gd name="T44" fmla="*/ 49 w 122"/>
                <a:gd name="T45" fmla="*/ 265 h 290"/>
                <a:gd name="T46" fmla="*/ 7 w 122"/>
                <a:gd name="T47" fmla="*/ 238 h 290"/>
                <a:gd name="T48" fmla="*/ 0 w 122"/>
                <a:gd name="T49" fmla="*/ 216 h 290"/>
                <a:gd name="T50" fmla="*/ 7 w 122"/>
                <a:gd name="T51" fmla="*/ 199 h 290"/>
                <a:gd name="T52" fmla="*/ 7 w 122"/>
                <a:gd name="T53" fmla="*/ 199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
                <a:gd name="T82" fmla="*/ 0 h 290"/>
                <a:gd name="T83" fmla="*/ 122 w 122"/>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 h="290">
                  <a:moveTo>
                    <a:pt x="7" y="199"/>
                  </a:moveTo>
                  <a:lnTo>
                    <a:pt x="29" y="183"/>
                  </a:lnTo>
                  <a:lnTo>
                    <a:pt x="61" y="143"/>
                  </a:lnTo>
                  <a:lnTo>
                    <a:pt x="5" y="98"/>
                  </a:lnTo>
                  <a:lnTo>
                    <a:pt x="3" y="58"/>
                  </a:lnTo>
                  <a:lnTo>
                    <a:pt x="29" y="0"/>
                  </a:lnTo>
                  <a:lnTo>
                    <a:pt x="112" y="29"/>
                  </a:lnTo>
                  <a:lnTo>
                    <a:pt x="114" y="39"/>
                  </a:lnTo>
                  <a:lnTo>
                    <a:pt x="103" y="71"/>
                  </a:lnTo>
                  <a:lnTo>
                    <a:pt x="95" y="78"/>
                  </a:lnTo>
                  <a:lnTo>
                    <a:pt x="93" y="95"/>
                  </a:lnTo>
                  <a:lnTo>
                    <a:pt x="102" y="100"/>
                  </a:lnTo>
                  <a:lnTo>
                    <a:pt x="122" y="95"/>
                  </a:lnTo>
                  <a:lnTo>
                    <a:pt x="122" y="144"/>
                  </a:lnTo>
                  <a:lnTo>
                    <a:pt x="122" y="175"/>
                  </a:lnTo>
                  <a:lnTo>
                    <a:pt x="122" y="192"/>
                  </a:lnTo>
                  <a:lnTo>
                    <a:pt x="115" y="207"/>
                  </a:lnTo>
                  <a:lnTo>
                    <a:pt x="107" y="209"/>
                  </a:lnTo>
                  <a:lnTo>
                    <a:pt x="110" y="222"/>
                  </a:lnTo>
                  <a:lnTo>
                    <a:pt x="80" y="290"/>
                  </a:lnTo>
                  <a:lnTo>
                    <a:pt x="73" y="290"/>
                  </a:lnTo>
                  <a:lnTo>
                    <a:pt x="69" y="265"/>
                  </a:lnTo>
                  <a:lnTo>
                    <a:pt x="49" y="265"/>
                  </a:lnTo>
                  <a:lnTo>
                    <a:pt x="7" y="238"/>
                  </a:lnTo>
                  <a:lnTo>
                    <a:pt x="0" y="216"/>
                  </a:lnTo>
                  <a:lnTo>
                    <a:pt x="7" y="199"/>
                  </a:lnTo>
                  <a:close/>
                </a:path>
              </a:pathLst>
            </a:custGeom>
            <a:grpFill/>
            <a:ln w="12700">
              <a:solidFill>
                <a:schemeClr val="bg1"/>
              </a:solidFill>
              <a:round/>
              <a:headEnd/>
              <a:tailEnd/>
            </a:ln>
          </p:spPr>
          <p:txBody>
            <a:bodyPr/>
            <a:lstStyle/>
            <a:p>
              <a:pPr eaLnBrk="1" hangingPunct="1">
                <a:defRPr/>
              </a:pPr>
              <a:endParaRPr lang="en-US"/>
            </a:p>
          </p:txBody>
        </p:sp>
        <p:sp>
          <p:nvSpPr>
            <p:cNvPr id="50" name="Freeform 111">
              <a:extLst>
                <a:ext uri="{FF2B5EF4-FFF2-40B4-BE49-F238E27FC236}">
                  <a16:creationId xmlns:a16="http://schemas.microsoft.com/office/drawing/2014/main" id="{B23790D2-8FFC-75E3-AC15-EC4F3CC0D5F6}"/>
                </a:ext>
              </a:extLst>
            </p:cNvPr>
            <p:cNvSpPr>
              <a:spLocks/>
            </p:cNvSpPr>
            <p:nvPr/>
          </p:nvSpPr>
          <p:spPr bwMode="auto">
            <a:xfrm>
              <a:off x="7348538" y="2495550"/>
              <a:ext cx="779462" cy="681038"/>
            </a:xfrm>
            <a:custGeom>
              <a:avLst/>
              <a:gdLst>
                <a:gd name="T0" fmla="*/ 18 w 579"/>
                <a:gd name="T1" fmla="*/ 462 h 505"/>
                <a:gd name="T2" fmla="*/ 396 w 579"/>
                <a:gd name="T3" fmla="*/ 393 h 505"/>
                <a:gd name="T4" fmla="*/ 436 w 579"/>
                <a:gd name="T5" fmla="*/ 435 h 505"/>
                <a:gd name="T6" fmla="*/ 474 w 579"/>
                <a:gd name="T7" fmla="*/ 454 h 505"/>
                <a:gd name="T8" fmla="*/ 557 w 579"/>
                <a:gd name="T9" fmla="*/ 483 h 505"/>
                <a:gd name="T10" fmla="*/ 564 w 579"/>
                <a:gd name="T11" fmla="*/ 505 h 505"/>
                <a:gd name="T12" fmla="*/ 577 w 579"/>
                <a:gd name="T13" fmla="*/ 474 h 505"/>
                <a:gd name="T14" fmla="*/ 579 w 579"/>
                <a:gd name="T15" fmla="*/ 432 h 505"/>
                <a:gd name="T16" fmla="*/ 564 w 579"/>
                <a:gd name="T17" fmla="*/ 350 h 505"/>
                <a:gd name="T18" fmla="*/ 564 w 579"/>
                <a:gd name="T19" fmla="*/ 265 h 505"/>
                <a:gd name="T20" fmla="*/ 523 w 579"/>
                <a:gd name="T21" fmla="*/ 141 h 505"/>
                <a:gd name="T22" fmla="*/ 516 w 579"/>
                <a:gd name="T23" fmla="*/ 87 h 505"/>
                <a:gd name="T24" fmla="*/ 491 w 579"/>
                <a:gd name="T25" fmla="*/ 0 h 505"/>
                <a:gd name="T26" fmla="*/ 368 w 579"/>
                <a:gd name="T27" fmla="*/ 29 h 505"/>
                <a:gd name="T28" fmla="*/ 300 w 579"/>
                <a:gd name="T29" fmla="*/ 101 h 505"/>
                <a:gd name="T30" fmla="*/ 297 w 579"/>
                <a:gd name="T31" fmla="*/ 119 h 505"/>
                <a:gd name="T32" fmla="*/ 258 w 579"/>
                <a:gd name="T33" fmla="*/ 162 h 505"/>
                <a:gd name="T34" fmla="*/ 268 w 579"/>
                <a:gd name="T35" fmla="*/ 177 h 505"/>
                <a:gd name="T36" fmla="*/ 277 w 579"/>
                <a:gd name="T37" fmla="*/ 189 h 505"/>
                <a:gd name="T38" fmla="*/ 270 w 579"/>
                <a:gd name="T39" fmla="*/ 192 h 505"/>
                <a:gd name="T40" fmla="*/ 282 w 579"/>
                <a:gd name="T41" fmla="*/ 209 h 505"/>
                <a:gd name="T42" fmla="*/ 283 w 579"/>
                <a:gd name="T43" fmla="*/ 225 h 505"/>
                <a:gd name="T44" fmla="*/ 246 w 579"/>
                <a:gd name="T45" fmla="*/ 260 h 505"/>
                <a:gd name="T46" fmla="*/ 190 w 579"/>
                <a:gd name="T47" fmla="*/ 276 h 505"/>
                <a:gd name="T48" fmla="*/ 176 w 579"/>
                <a:gd name="T49" fmla="*/ 286 h 505"/>
                <a:gd name="T50" fmla="*/ 156 w 579"/>
                <a:gd name="T51" fmla="*/ 277 h 505"/>
                <a:gd name="T52" fmla="*/ 93 w 579"/>
                <a:gd name="T53" fmla="*/ 284 h 505"/>
                <a:gd name="T54" fmla="*/ 47 w 579"/>
                <a:gd name="T55" fmla="*/ 303 h 505"/>
                <a:gd name="T56" fmla="*/ 47 w 579"/>
                <a:gd name="T57" fmla="*/ 326 h 505"/>
                <a:gd name="T58" fmla="*/ 56 w 579"/>
                <a:gd name="T59" fmla="*/ 342 h 505"/>
                <a:gd name="T60" fmla="*/ 63 w 579"/>
                <a:gd name="T61" fmla="*/ 342 h 505"/>
                <a:gd name="T62" fmla="*/ 69 w 579"/>
                <a:gd name="T63" fmla="*/ 360 h 505"/>
                <a:gd name="T64" fmla="*/ 57 w 579"/>
                <a:gd name="T65" fmla="*/ 371 h 505"/>
                <a:gd name="T66" fmla="*/ 52 w 579"/>
                <a:gd name="T67" fmla="*/ 388 h 505"/>
                <a:gd name="T68" fmla="*/ 0 w 579"/>
                <a:gd name="T69" fmla="*/ 435 h 505"/>
                <a:gd name="T70" fmla="*/ 18 w 579"/>
                <a:gd name="T71" fmla="*/ 462 h 505"/>
                <a:gd name="T72" fmla="*/ 18 w 579"/>
                <a:gd name="T73" fmla="*/ 462 h 5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9"/>
                <a:gd name="T112" fmla="*/ 0 h 505"/>
                <a:gd name="T113" fmla="*/ 579 w 579"/>
                <a:gd name="T114" fmla="*/ 505 h 5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9" h="505">
                  <a:moveTo>
                    <a:pt x="18" y="462"/>
                  </a:moveTo>
                  <a:lnTo>
                    <a:pt x="396" y="393"/>
                  </a:lnTo>
                  <a:lnTo>
                    <a:pt x="436" y="435"/>
                  </a:lnTo>
                  <a:lnTo>
                    <a:pt x="474" y="454"/>
                  </a:lnTo>
                  <a:lnTo>
                    <a:pt x="557" y="483"/>
                  </a:lnTo>
                  <a:lnTo>
                    <a:pt x="564" y="505"/>
                  </a:lnTo>
                  <a:lnTo>
                    <a:pt x="577" y="474"/>
                  </a:lnTo>
                  <a:lnTo>
                    <a:pt x="579" y="432"/>
                  </a:lnTo>
                  <a:lnTo>
                    <a:pt x="564" y="350"/>
                  </a:lnTo>
                  <a:lnTo>
                    <a:pt x="564" y="265"/>
                  </a:lnTo>
                  <a:lnTo>
                    <a:pt x="523" y="141"/>
                  </a:lnTo>
                  <a:lnTo>
                    <a:pt x="516" y="87"/>
                  </a:lnTo>
                  <a:lnTo>
                    <a:pt x="491" y="0"/>
                  </a:lnTo>
                  <a:lnTo>
                    <a:pt x="368" y="29"/>
                  </a:lnTo>
                  <a:lnTo>
                    <a:pt x="300" y="101"/>
                  </a:lnTo>
                  <a:lnTo>
                    <a:pt x="297" y="119"/>
                  </a:lnTo>
                  <a:lnTo>
                    <a:pt x="258" y="162"/>
                  </a:lnTo>
                  <a:lnTo>
                    <a:pt x="268" y="177"/>
                  </a:lnTo>
                  <a:lnTo>
                    <a:pt x="277" y="189"/>
                  </a:lnTo>
                  <a:lnTo>
                    <a:pt x="270" y="192"/>
                  </a:lnTo>
                  <a:lnTo>
                    <a:pt x="282" y="209"/>
                  </a:lnTo>
                  <a:lnTo>
                    <a:pt x="283" y="225"/>
                  </a:lnTo>
                  <a:lnTo>
                    <a:pt x="246" y="260"/>
                  </a:lnTo>
                  <a:lnTo>
                    <a:pt x="190" y="276"/>
                  </a:lnTo>
                  <a:lnTo>
                    <a:pt x="176" y="286"/>
                  </a:lnTo>
                  <a:lnTo>
                    <a:pt x="156" y="277"/>
                  </a:lnTo>
                  <a:lnTo>
                    <a:pt x="93" y="284"/>
                  </a:lnTo>
                  <a:lnTo>
                    <a:pt x="47" y="303"/>
                  </a:lnTo>
                  <a:lnTo>
                    <a:pt x="47" y="326"/>
                  </a:lnTo>
                  <a:lnTo>
                    <a:pt x="56" y="342"/>
                  </a:lnTo>
                  <a:lnTo>
                    <a:pt x="63" y="342"/>
                  </a:lnTo>
                  <a:lnTo>
                    <a:pt x="69" y="360"/>
                  </a:lnTo>
                  <a:lnTo>
                    <a:pt x="57" y="371"/>
                  </a:lnTo>
                  <a:lnTo>
                    <a:pt x="52" y="388"/>
                  </a:lnTo>
                  <a:lnTo>
                    <a:pt x="0" y="435"/>
                  </a:lnTo>
                  <a:lnTo>
                    <a:pt x="18" y="462"/>
                  </a:lnTo>
                  <a:close/>
                </a:path>
              </a:pathLst>
            </a:custGeom>
            <a:grpFill/>
            <a:ln w="12700">
              <a:solidFill>
                <a:schemeClr val="bg1"/>
              </a:solidFill>
              <a:round/>
              <a:headEnd/>
              <a:tailEnd/>
            </a:ln>
          </p:spPr>
          <p:txBody>
            <a:bodyPr/>
            <a:lstStyle/>
            <a:p>
              <a:pPr eaLnBrk="1" hangingPunct="1">
                <a:defRPr/>
              </a:pPr>
              <a:endParaRPr lang="en-US"/>
            </a:p>
          </p:txBody>
        </p:sp>
        <p:sp>
          <p:nvSpPr>
            <p:cNvPr id="51" name="Freeform 113">
              <a:extLst>
                <a:ext uri="{FF2B5EF4-FFF2-40B4-BE49-F238E27FC236}">
                  <a16:creationId xmlns:a16="http://schemas.microsoft.com/office/drawing/2014/main" id="{7A5F2067-A1D1-BEA6-01C8-CE967AE2969C}"/>
                </a:ext>
              </a:extLst>
            </p:cNvPr>
            <p:cNvSpPr>
              <a:spLocks/>
            </p:cNvSpPr>
            <p:nvPr/>
          </p:nvSpPr>
          <p:spPr bwMode="auto">
            <a:xfrm>
              <a:off x="8094663" y="3074988"/>
              <a:ext cx="242887" cy="139700"/>
            </a:xfrm>
            <a:custGeom>
              <a:avLst/>
              <a:gdLst>
                <a:gd name="T0" fmla="*/ 14 w 180"/>
                <a:gd name="T1" fmla="*/ 104 h 104"/>
                <a:gd name="T2" fmla="*/ 77 w 180"/>
                <a:gd name="T3" fmla="*/ 68 h 104"/>
                <a:gd name="T4" fmla="*/ 121 w 180"/>
                <a:gd name="T5" fmla="*/ 48 h 104"/>
                <a:gd name="T6" fmla="*/ 75 w 180"/>
                <a:gd name="T7" fmla="*/ 80 h 104"/>
                <a:gd name="T8" fmla="*/ 78 w 180"/>
                <a:gd name="T9" fmla="*/ 82 h 104"/>
                <a:gd name="T10" fmla="*/ 146 w 180"/>
                <a:gd name="T11" fmla="*/ 36 h 104"/>
                <a:gd name="T12" fmla="*/ 180 w 180"/>
                <a:gd name="T13" fmla="*/ 5 h 104"/>
                <a:gd name="T14" fmla="*/ 177 w 180"/>
                <a:gd name="T15" fmla="*/ 0 h 104"/>
                <a:gd name="T16" fmla="*/ 146 w 180"/>
                <a:gd name="T17" fmla="*/ 17 h 104"/>
                <a:gd name="T18" fmla="*/ 143 w 180"/>
                <a:gd name="T19" fmla="*/ 15 h 104"/>
                <a:gd name="T20" fmla="*/ 128 w 180"/>
                <a:gd name="T21" fmla="*/ 36 h 104"/>
                <a:gd name="T22" fmla="*/ 119 w 180"/>
                <a:gd name="T23" fmla="*/ 36 h 104"/>
                <a:gd name="T24" fmla="*/ 141 w 180"/>
                <a:gd name="T25" fmla="*/ 0 h 104"/>
                <a:gd name="T26" fmla="*/ 117 w 180"/>
                <a:gd name="T27" fmla="*/ 27 h 104"/>
                <a:gd name="T28" fmla="*/ 36 w 180"/>
                <a:gd name="T29" fmla="*/ 54 h 104"/>
                <a:gd name="T30" fmla="*/ 21 w 180"/>
                <a:gd name="T31" fmla="*/ 75 h 104"/>
                <a:gd name="T32" fmla="*/ 9 w 180"/>
                <a:gd name="T33" fmla="*/ 78 h 104"/>
                <a:gd name="T34" fmla="*/ 0 w 180"/>
                <a:gd name="T35" fmla="*/ 94 h 104"/>
                <a:gd name="T36" fmla="*/ 14 w 180"/>
                <a:gd name="T37" fmla="*/ 104 h 104"/>
                <a:gd name="T38" fmla="*/ 14 w 180"/>
                <a:gd name="T39" fmla="*/ 104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104"/>
                <a:gd name="T62" fmla="*/ 180 w 180"/>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104">
                  <a:moveTo>
                    <a:pt x="14" y="104"/>
                  </a:moveTo>
                  <a:lnTo>
                    <a:pt x="77" y="68"/>
                  </a:lnTo>
                  <a:lnTo>
                    <a:pt x="121" y="48"/>
                  </a:lnTo>
                  <a:lnTo>
                    <a:pt x="75" y="80"/>
                  </a:lnTo>
                  <a:lnTo>
                    <a:pt x="78" y="82"/>
                  </a:lnTo>
                  <a:lnTo>
                    <a:pt x="146" y="36"/>
                  </a:lnTo>
                  <a:lnTo>
                    <a:pt x="180" y="5"/>
                  </a:lnTo>
                  <a:lnTo>
                    <a:pt x="177" y="0"/>
                  </a:lnTo>
                  <a:lnTo>
                    <a:pt x="146" y="17"/>
                  </a:lnTo>
                  <a:lnTo>
                    <a:pt x="143" y="15"/>
                  </a:lnTo>
                  <a:lnTo>
                    <a:pt x="128" y="36"/>
                  </a:lnTo>
                  <a:lnTo>
                    <a:pt x="119" y="36"/>
                  </a:lnTo>
                  <a:lnTo>
                    <a:pt x="141" y="0"/>
                  </a:lnTo>
                  <a:lnTo>
                    <a:pt x="117" y="27"/>
                  </a:lnTo>
                  <a:lnTo>
                    <a:pt x="36" y="54"/>
                  </a:lnTo>
                  <a:lnTo>
                    <a:pt x="21" y="75"/>
                  </a:lnTo>
                  <a:lnTo>
                    <a:pt x="9" y="78"/>
                  </a:lnTo>
                  <a:lnTo>
                    <a:pt x="0" y="94"/>
                  </a:lnTo>
                  <a:lnTo>
                    <a:pt x="14" y="104"/>
                  </a:lnTo>
                  <a:close/>
                </a:path>
              </a:pathLst>
            </a:custGeom>
            <a:grpFill/>
            <a:ln w="12700">
              <a:solidFill>
                <a:schemeClr val="bg1"/>
              </a:solidFill>
              <a:round/>
              <a:headEnd/>
              <a:tailEnd/>
            </a:ln>
          </p:spPr>
          <p:txBody>
            <a:bodyPr/>
            <a:lstStyle/>
            <a:p>
              <a:pPr eaLnBrk="1" hangingPunct="1">
                <a:defRPr/>
              </a:pPr>
              <a:endParaRPr lang="en-US"/>
            </a:p>
          </p:txBody>
        </p:sp>
        <p:sp>
          <p:nvSpPr>
            <p:cNvPr id="52" name="Freeform 114">
              <a:extLst>
                <a:ext uri="{FF2B5EF4-FFF2-40B4-BE49-F238E27FC236}">
                  <a16:creationId xmlns:a16="http://schemas.microsoft.com/office/drawing/2014/main" id="{CC5CA634-C06A-5AFA-F4A4-AB078A45605E}"/>
                </a:ext>
              </a:extLst>
            </p:cNvPr>
            <p:cNvSpPr>
              <a:spLocks/>
            </p:cNvSpPr>
            <p:nvPr/>
          </p:nvSpPr>
          <p:spPr bwMode="auto">
            <a:xfrm>
              <a:off x="8107363" y="2924175"/>
              <a:ext cx="227012" cy="209550"/>
            </a:xfrm>
            <a:custGeom>
              <a:avLst/>
              <a:gdLst>
                <a:gd name="T0" fmla="*/ 15 w 168"/>
                <a:gd name="T1" fmla="*/ 114 h 156"/>
                <a:gd name="T2" fmla="*/ 13 w 168"/>
                <a:gd name="T3" fmla="*/ 156 h 156"/>
                <a:gd name="T4" fmla="*/ 27 w 168"/>
                <a:gd name="T5" fmla="*/ 153 h 156"/>
                <a:gd name="T6" fmla="*/ 59 w 168"/>
                <a:gd name="T7" fmla="*/ 129 h 156"/>
                <a:gd name="T8" fmla="*/ 69 w 168"/>
                <a:gd name="T9" fmla="*/ 109 h 156"/>
                <a:gd name="T10" fmla="*/ 76 w 168"/>
                <a:gd name="T11" fmla="*/ 114 h 156"/>
                <a:gd name="T12" fmla="*/ 120 w 168"/>
                <a:gd name="T13" fmla="*/ 102 h 156"/>
                <a:gd name="T14" fmla="*/ 122 w 168"/>
                <a:gd name="T15" fmla="*/ 93 h 156"/>
                <a:gd name="T16" fmla="*/ 129 w 168"/>
                <a:gd name="T17" fmla="*/ 97 h 156"/>
                <a:gd name="T18" fmla="*/ 137 w 168"/>
                <a:gd name="T19" fmla="*/ 90 h 156"/>
                <a:gd name="T20" fmla="*/ 151 w 168"/>
                <a:gd name="T21" fmla="*/ 88 h 156"/>
                <a:gd name="T22" fmla="*/ 168 w 168"/>
                <a:gd name="T23" fmla="*/ 80 h 156"/>
                <a:gd name="T24" fmla="*/ 151 w 168"/>
                <a:gd name="T25" fmla="*/ 0 h 156"/>
                <a:gd name="T26" fmla="*/ 0 w 168"/>
                <a:gd name="T27" fmla="*/ 32 h 156"/>
                <a:gd name="T28" fmla="*/ 15 w 168"/>
                <a:gd name="T29" fmla="*/ 114 h 156"/>
                <a:gd name="T30" fmla="*/ 15 w 168"/>
                <a:gd name="T31" fmla="*/ 114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56"/>
                <a:gd name="T50" fmla="*/ 168 w 168"/>
                <a:gd name="T51" fmla="*/ 156 h 1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56">
                  <a:moveTo>
                    <a:pt x="15" y="114"/>
                  </a:moveTo>
                  <a:lnTo>
                    <a:pt x="13" y="156"/>
                  </a:lnTo>
                  <a:lnTo>
                    <a:pt x="27" y="153"/>
                  </a:lnTo>
                  <a:lnTo>
                    <a:pt x="59" y="129"/>
                  </a:lnTo>
                  <a:lnTo>
                    <a:pt x="69" y="109"/>
                  </a:lnTo>
                  <a:lnTo>
                    <a:pt x="76" y="114"/>
                  </a:lnTo>
                  <a:lnTo>
                    <a:pt x="120" y="102"/>
                  </a:lnTo>
                  <a:lnTo>
                    <a:pt x="122" y="93"/>
                  </a:lnTo>
                  <a:lnTo>
                    <a:pt x="129" y="97"/>
                  </a:lnTo>
                  <a:lnTo>
                    <a:pt x="137" y="90"/>
                  </a:lnTo>
                  <a:lnTo>
                    <a:pt x="151" y="88"/>
                  </a:lnTo>
                  <a:lnTo>
                    <a:pt x="168" y="80"/>
                  </a:lnTo>
                  <a:lnTo>
                    <a:pt x="151" y="0"/>
                  </a:lnTo>
                  <a:lnTo>
                    <a:pt x="0" y="32"/>
                  </a:lnTo>
                  <a:lnTo>
                    <a:pt x="15" y="114"/>
                  </a:lnTo>
                  <a:close/>
                </a:path>
              </a:pathLst>
            </a:custGeom>
            <a:grpFill/>
            <a:ln w="12700">
              <a:solidFill>
                <a:schemeClr val="bg1"/>
              </a:solidFill>
              <a:round/>
              <a:headEnd/>
              <a:tailEnd/>
            </a:ln>
          </p:spPr>
          <p:txBody>
            <a:bodyPr/>
            <a:lstStyle/>
            <a:p>
              <a:pPr eaLnBrk="1" hangingPunct="1">
                <a:defRPr/>
              </a:pPr>
              <a:endParaRPr lang="en-US"/>
            </a:p>
          </p:txBody>
        </p:sp>
        <p:sp>
          <p:nvSpPr>
            <p:cNvPr id="53" name="Freeform 115">
              <a:extLst>
                <a:ext uri="{FF2B5EF4-FFF2-40B4-BE49-F238E27FC236}">
                  <a16:creationId xmlns:a16="http://schemas.microsoft.com/office/drawing/2014/main" id="{CB097872-E634-C465-FABA-89A8ECC77F41}"/>
                </a:ext>
              </a:extLst>
            </p:cNvPr>
            <p:cNvSpPr>
              <a:spLocks/>
            </p:cNvSpPr>
            <p:nvPr/>
          </p:nvSpPr>
          <p:spPr bwMode="auto">
            <a:xfrm>
              <a:off x="8310563" y="2913063"/>
              <a:ext cx="103187" cy="119062"/>
            </a:xfrm>
            <a:custGeom>
              <a:avLst/>
              <a:gdLst>
                <a:gd name="T0" fmla="*/ 17 w 76"/>
                <a:gd name="T1" fmla="*/ 88 h 88"/>
                <a:gd name="T2" fmla="*/ 49 w 76"/>
                <a:gd name="T3" fmla="*/ 76 h 88"/>
                <a:gd name="T4" fmla="*/ 49 w 76"/>
                <a:gd name="T5" fmla="*/ 40 h 88"/>
                <a:gd name="T6" fmla="*/ 58 w 76"/>
                <a:gd name="T7" fmla="*/ 49 h 88"/>
                <a:gd name="T8" fmla="*/ 59 w 76"/>
                <a:gd name="T9" fmla="*/ 66 h 88"/>
                <a:gd name="T10" fmla="*/ 66 w 76"/>
                <a:gd name="T11" fmla="*/ 66 h 88"/>
                <a:gd name="T12" fmla="*/ 76 w 76"/>
                <a:gd name="T13" fmla="*/ 49 h 88"/>
                <a:gd name="T14" fmla="*/ 66 w 76"/>
                <a:gd name="T15" fmla="*/ 30 h 88"/>
                <a:gd name="T16" fmla="*/ 49 w 76"/>
                <a:gd name="T17" fmla="*/ 27 h 88"/>
                <a:gd name="T18" fmla="*/ 37 w 76"/>
                <a:gd name="T19" fmla="*/ 3 h 88"/>
                <a:gd name="T20" fmla="*/ 27 w 76"/>
                <a:gd name="T21" fmla="*/ 0 h 88"/>
                <a:gd name="T22" fmla="*/ 0 w 76"/>
                <a:gd name="T23" fmla="*/ 8 h 88"/>
                <a:gd name="T24" fmla="*/ 17 w 76"/>
                <a:gd name="T25" fmla="*/ 88 h 88"/>
                <a:gd name="T26" fmla="*/ 17 w 76"/>
                <a:gd name="T27" fmla="*/ 88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88"/>
                <a:gd name="T44" fmla="*/ 76 w 76"/>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88">
                  <a:moveTo>
                    <a:pt x="17" y="88"/>
                  </a:moveTo>
                  <a:lnTo>
                    <a:pt x="49" y="76"/>
                  </a:lnTo>
                  <a:lnTo>
                    <a:pt x="49" y="40"/>
                  </a:lnTo>
                  <a:lnTo>
                    <a:pt x="58" y="49"/>
                  </a:lnTo>
                  <a:lnTo>
                    <a:pt x="59" y="66"/>
                  </a:lnTo>
                  <a:lnTo>
                    <a:pt x="66" y="66"/>
                  </a:lnTo>
                  <a:lnTo>
                    <a:pt x="76" y="49"/>
                  </a:lnTo>
                  <a:lnTo>
                    <a:pt x="66" y="30"/>
                  </a:lnTo>
                  <a:lnTo>
                    <a:pt x="49" y="27"/>
                  </a:lnTo>
                  <a:lnTo>
                    <a:pt x="37" y="3"/>
                  </a:lnTo>
                  <a:lnTo>
                    <a:pt x="27" y="0"/>
                  </a:lnTo>
                  <a:lnTo>
                    <a:pt x="0" y="8"/>
                  </a:lnTo>
                  <a:lnTo>
                    <a:pt x="17" y="88"/>
                  </a:lnTo>
                  <a:close/>
                </a:path>
              </a:pathLst>
            </a:custGeom>
            <a:grpFill/>
            <a:ln w="12700">
              <a:solidFill>
                <a:schemeClr val="bg1"/>
              </a:solidFill>
              <a:round/>
              <a:headEnd/>
              <a:tailEnd/>
            </a:ln>
          </p:spPr>
          <p:txBody>
            <a:bodyPr/>
            <a:lstStyle/>
            <a:p>
              <a:pPr eaLnBrk="1" hangingPunct="1">
                <a:defRPr/>
              </a:pPr>
              <a:endParaRPr lang="en-US"/>
            </a:p>
          </p:txBody>
        </p:sp>
        <p:sp>
          <p:nvSpPr>
            <p:cNvPr id="54" name="Freeform 116">
              <a:extLst>
                <a:ext uri="{FF2B5EF4-FFF2-40B4-BE49-F238E27FC236}">
                  <a16:creationId xmlns:a16="http://schemas.microsoft.com/office/drawing/2014/main" id="{4C6ACA43-9E37-CA53-EE09-A993793EE8F6}"/>
                </a:ext>
              </a:extLst>
            </p:cNvPr>
            <p:cNvSpPr>
              <a:spLocks/>
            </p:cNvSpPr>
            <p:nvPr/>
          </p:nvSpPr>
          <p:spPr bwMode="auto">
            <a:xfrm>
              <a:off x="8107363" y="2763838"/>
              <a:ext cx="439737" cy="217487"/>
            </a:xfrm>
            <a:custGeom>
              <a:avLst/>
              <a:gdLst>
                <a:gd name="T0" fmla="*/ 0 w 326"/>
                <a:gd name="T1" fmla="*/ 151 h 161"/>
                <a:gd name="T2" fmla="*/ 151 w 326"/>
                <a:gd name="T3" fmla="*/ 119 h 161"/>
                <a:gd name="T4" fmla="*/ 178 w 326"/>
                <a:gd name="T5" fmla="*/ 111 h 161"/>
                <a:gd name="T6" fmla="*/ 188 w 326"/>
                <a:gd name="T7" fmla="*/ 114 h 161"/>
                <a:gd name="T8" fmla="*/ 200 w 326"/>
                <a:gd name="T9" fmla="*/ 138 h 161"/>
                <a:gd name="T10" fmla="*/ 217 w 326"/>
                <a:gd name="T11" fmla="*/ 141 h 161"/>
                <a:gd name="T12" fmla="*/ 227 w 326"/>
                <a:gd name="T13" fmla="*/ 160 h 161"/>
                <a:gd name="T14" fmla="*/ 238 w 326"/>
                <a:gd name="T15" fmla="*/ 161 h 161"/>
                <a:gd name="T16" fmla="*/ 249 w 326"/>
                <a:gd name="T17" fmla="*/ 143 h 161"/>
                <a:gd name="T18" fmla="*/ 255 w 326"/>
                <a:gd name="T19" fmla="*/ 127 h 161"/>
                <a:gd name="T20" fmla="*/ 266 w 326"/>
                <a:gd name="T21" fmla="*/ 148 h 161"/>
                <a:gd name="T22" fmla="*/ 326 w 326"/>
                <a:gd name="T23" fmla="*/ 129 h 161"/>
                <a:gd name="T24" fmla="*/ 322 w 326"/>
                <a:gd name="T25" fmla="*/ 107 h 161"/>
                <a:gd name="T26" fmla="*/ 305 w 326"/>
                <a:gd name="T27" fmla="*/ 78 h 161"/>
                <a:gd name="T28" fmla="*/ 297 w 326"/>
                <a:gd name="T29" fmla="*/ 75 h 161"/>
                <a:gd name="T30" fmla="*/ 287 w 326"/>
                <a:gd name="T31" fmla="*/ 77 h 161"/>
                <a:gd name="T32" fmla="*/ 288 w 326"/>
                <a:gd name="T33" fmla="*/ 82 h 161"/>
                <a:gd name="T34" fmla="*/ 302 w 326"/>
                <a:gd name="T35" fmla="*/ 83 h 161"/>
                <a:gd name="T36" fmla="*/ 307 w 326"/>
                <a:gd name="T37" fmla="*/ 111 h 161"/>
                <a:gd name="T38" fmla="*/ 283 w 326"/>
                <a:gd name="T39" fmla="*/ 121 h 161"/>
                <a:gd name="T40" fmla="*/ 249 w 326"/>
                <a:gd name="T41" fmla="*/ 99 h 161"/>
                <a:gd name="T42" fmla="*/ 238 w 326"/>
                <a:gd name="T43" fmla="*/ 75 h 161"/>
                <a:gd name="T44" fmla="*/ 222 w 326"/>
                <a:gd name="T45" fmla="*/ 68 h 161"/>
                <a:gd name="T46" fmla="*/ 222 w 326"/>
                <a:gd name="T47" fmla="*/ 75 h 161"/>
                <a:gd name="T48" fmla="*/ 207 w 326"/>
                <a:gd name="T49" fmla="*/ 61 h 161"/>
                <a:gd name="T50" fmla="*/ 219 w 326"/>
                <a:gd name="T51" fmla="*/ 44 h 161"/>
                <a:gd name="T52" fmla="*/ 229 w 326"/>
                <a:gd name="T53" fmla="*/ 29 h 161"/>
                <a:gd name="T54" fmla="*/ 210 w 326"/>
                <a:gd name="T55" fmla="*/ 0 h 161"/>
                <a:gd name="T56" fmla="*/ 178 w 326"/>
                <a:gd name="T57" fmla="*/ 24 h 161"/>
                <a:gd name="T58" fmla="*/ 69 w 326"/>
                <a:gd name="T59" fmla="*/ 51 h 161"/>
                <a:gd name="T60" fmla="*/ 0 w 326"/>
                <a:gd name="T61" fmla="*/ 66 h 161"/>
                <a:gd name="T62" fmla="*/ 0 w 326"/>
                <a:gd name="T63" fmla="*/ 151 h 161"/>
                <a:gd name="T64" fmla="*/ 0 w 326"/>
                <a:gd name="T65" fmla="*/ 151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6"/>
                <a:gd name="T100" fmla="*/ 0 h 161"/>
                <a:gd name="T101" fmla="*/ 326 w 326"/>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6" h="161">
                  <a:moveTo>
                    <a:pt x="0" y="151"/>
                  </a:moveTo>
                  <a:lnTo>
                    <a:pt x="151" y="119"/>
                  </a:lnTo>
                  <a:lnTo>
                    <a:pt x="178" y="111"/>
                  </a:lnTo>
                  <a:lnTo>
                    <a:pt x="188" y="114"/>
                  </a:lnTo>
                  <a:lnTo>
                    <a:pt x="200" y="138"/>
                  </a:lnTo>
                  <a:lnTo>
                    <a:pt x="217" y="141"/>
                  </a:lnTo>
                  <a:lnTo>
                    <a:pt x="227" y="160"/>
                  </a:lnTo>
                  <a:lnTo>
                    <a:pt x="238" y="161"/>
                  </a:lnTo>
                  <a:lnTo>
                    <a:pt x="249" y="143"/>
                  </a:lnTo>
                  <a:lnTo>
                    <a:pt x="255" y="127"/>
                  </a:lnTo>
                  <a:lnTo>
                    <a:pt x="266" y="148"/>
                  </a:lnTo>
                  <a:lnTo>
                    <a:pt x="326" y="129"/>
                  </a:lnTo>
                  <a:lnTo>
                    <a:pt x="322" y="107"/>
                  </a:lnTo>
                  <a:lnTo>
                    <a:pt x="305" y="78"/>
                  </a:lnTo>
                  <a:lnTo>
                    <a:pt x="297" y="75"/>
                  </a:lnTo>
                  <a:lnTo>
                    <a:pt x="287" y="77"/>
                  </a:lnTo>
                  <a:lnTo>
                    <a:pt x="288" y="82"/>
                  </a:lnTo>
                  <a:lnTo>
                    <a:pt x="302" y="83"/>
                  </a:lnTo>
                  <a:lnTo>
                    <a:pt x="307" y="111"/>
                  </a:lnTo>
                  <a:lnTo>
                    <a:pt x="283" y="121"/>
                  </a:lnTo>
                  <a:lnTo>
                    <a:pt x="249" y="99"/>
                  </a:lnTo>
                  <a:lnTo>
                    <a:pt x="238" y="75"/>
                  </a:lnTo>
                  <a:lnTo>
                    <a:pt x="222" y="68"/>
                  </a:lnTo>
                  <a:lnTo>
                    <a:pt x="222" y="75"/>
                  </a:lnTo>
                  <a:lnTo>
                    <a:pt x="207" y="61"/>
                  </a:lnTo>
                  <a:lnTo>
                    <a:pt x="219" y="44"/>
                  </a:lnTo>
                  <a:lnTo>
                    <a:pt x="229" y="29"/>
                  </a:lnTo>
                  <a:lnTo>
                    <a:pt x="210" y="0"/>
                  </a:lnTo>
                  <a:lnTo>
                    <a:pt x="178" y="24"/>
                  </a:lnTo>
                  <a:lnTo>
                    <a:pt x="69" y="51"/>
                  </a:lnTo>
                  <a:lnTo>
                    <a:pt x="0" y="66"/>
                  </a:lnTo>
                  <a:lnTo>
                    <a:pt x="0" y="151"/>
                  </a:lnTo>
                  <a:close/>
                </a:path>
              </a:pathLst>
            </a:custGeom>
            <a:grpFill/>
            <a:ln w="12700">
              <a:solidFill>
                <a:schemeClr val="bg1"/>
              </a:solidFill>
              <a:round/>
              <a:headEnd/>
              <a:tailEnd/>
            </a:ln>
          </p:spPr>
          <p:txBody>
            <a:bodyPr/>
            <a:lstStyle/>
            <a:p>
              <a:pPr eaLnBrk="1" hangingPunct="1">
                <a:defRPr/>
              </a:pPr>
              <a:endParaRPr lang="en-US"/>
            </a:p>
          </p:txBody>
        </p:sp>
        <p:sp>
          <p:nvSpPr>
            <p:cNvPr id="55" name="Freeform 119">
              <a:extLst>
                <a:ext uri="{FF2B5EF4-FFF2-40B4-BE49-F238E27FC236}">
                  <a16:creationId xmlns:a16="http://schemas.microsoft.com/office/drawing/2014/main" id="{BACFC2C7-A4A6-DFCC-DC42-CF230C61177E}"/>
                </a:ext>
              </a:extLst>
            </p:cNvPr>
            <p:cNvSpPr>
              <a:spLocks/>
            </p:cNvSpPr>
            <p:nvPr/>
          </p:nvSpPr>
          <p:spPr bwMode="auto">
            <a:xfrm>
              <a:off x="8008938" y="2446338"/>
              <a:ext cx="212725" cy="406400"/>
            </a:xfrm>
            <a:custGeom>
              <a:avLst/>
              <a:gdLst>
                <a:gd name="T0" fmla="*/ 25 w 158"/>
                <a:gd name="T1" fmla="*/ 124 h 302"/>
                <a:gd name="T2" fmla="*/ 32 w 158"/>
                <a:gd name="T3" fmla="*/ 178 h 302"/>
                <a:gd name="T4" fmla="*/ 73 w 158"/>
                <a:gd name="T5" fmla="*/ 302 h 302"/>
                <a:gd name="T6" fmla="*/ 142 w 158"/>
                <a:gd name="T7" fmla="*/ 287 h 302"/>
                <a:gd name="T8" fmla="*/ 137 w 158"/>
                <a:gd name="T9" fmla="*/ 110 h 302"/>
                <a:gd name="T10" fmla="*/ 156 w 158"/>
                <a:gd name="T11" fmla="*/ 76 h 302"/>
                <a:gd name="T12" fmla="*/ 158 w 158"/>
                <a:gd name="T13" fmla="*/ 0 h 302"/>
                <a:gd name="T14" fmla="*/ 0 w 158"/>
                <a:gd name="T15" fmla="*/ 37 h 302"/>
                <a:gd name="T16" fmla="*/ 25 w 158"/>
                <a:gd name="T17" fmla="*/ 124 h 302"/>
                <a:gd name="T18" fmla="*/ 25 w 158"/>
                <a:gd name="T19" fmla="*/ 124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302"/>
                <a:gd name="T32" fmla="*/ 158 w 158"/>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302">
                  <a:moveTo>
                    <a:pt x="25" y="124"/>
                  </a:moveTo>
                  <a:lnTo>
                    <a:pt x="32" y="178"/>
                  </a:lnTo>
                  <a:lnTo>
                    <a:pt x="73" y="302"/>
                  </a:lnTo>
                  <a:lnTo>
                    <a:pt x="142" y="287"/>
                  </a:lnTo>
                  <a:lnTo>
                    <a:pt x="137" y="110"/>
                  </a:lnTo>
                  <a:lnTo>
                    <a:pt x="156" y="76"/>
                  </a:lnTo>
                  <a:lnTo>
                    <a:pt x="158" y="0"/>
                  </a:lnTo>
                  <a:lnTo>
                    <a:pt x="0" y="37"/>
                  </a:lnTo>
                  <a:lnTo>
                    <a:pt x="25" y="124"/>
                  </a:lnTo>
                  <a:close/>
                </a:path>
              </a:pathLst>
            </a:custGeom>
            <a:grpFill/>
            <a:ln w="12700">
              <a:solidFill>
                <a:schemeClr val="bg1"/>
              </a:solidFill>
              <a:round/>
              <a:headEnd/>
              <a:tailEnd/>
            </a:ln>
          </p:spPr>
          <p:txBody>
            <a:bodyPr/>
            <a:lstStyle/>
            <a:p>
              <a:pPr eaLnBrk="1" hangingPunct="1">
                <a:defRPr/>
              </a:pPr>
              <a:endParaRPr lang="en-US"/>
            </a:p>
          </p:txBody>
        </p:sp>
        <p:sp>
          <p:nvSpPr>
            <p:cNvPr id="56" name="Freeform 120">
              <a:extLst>
                <a:ext uri="{FF2B5EF4-FFF2-40B4-BE49-F238E27FC236}">
                  <a16:creationId xmlns:a16="http://schemas.microsoft.com/office/drawing/2014/main" id="{D3054CF2-74E1-B3CF-313C-332A21375483}"/>
                </a:ext>
              </a:extLst>
            </p:cNvPr>
            <p:cNvSpPr>
              <a:spLocks/>
            </p:cNvSpPr>
            <p:nvPr/>
          </p:nvSpPr>
          <p:spPr bwMode="auto">
            <a:xfrm>
              <a:off x="8193088" y="2387600"/>
              <a:ext cx="196850" cy="444500"/>
            </a:xfrm>
            <a:custGeom>
              <a:avLst/>
              <a:gdLst>
                <a:gd name="T0" fmla="*/ 0 w 146"/>
                <a:gd name="T1" fmla="*/ 154 h 331"/>
                <a:gd name="T2" fmla="*/ 19 w 146"/>
                <a:gd name="T3" fmla="*/ 120 h 331"/>
                <a:gd name="T4" fmla="*/ 21 w 146"/>
                <a:gd name="T5" fmla="*/ 44 h 331"/>
                <a:gd name="T6" fmla="*/ 19 w 146"/>
                <a:gd name="T7" fmla="*/ 15 h 331"/>
                <a:gd name="T8" fmla="*/ 48 w 146"/>
                <a:gd name="T9" fmla="*/ 0 h 331"/>
                <a:gd name="T10" fmla="*/ 114 w 146"/>
                <a:gd name="T11" fmla="*/ 207 h 331"/>
                <a:gd name="T12" fmla="*/ 146 w 146"/>
                <a:gd name="T13" fmla="*/ 251 h 331"/>
                <a:gd name="T14" fmla="*/ 146 w 146"/>
                <a:gd name="T15" fmla="*/ 280 h 331"/>
                <a:gd name="T16" fmla="*/ 114 w 146"/>
                <a:gd name="T17" fmla="*/ 304 h 331"/>
                <a:gd name="T18" fmla="*/ 5 w 146"/>
                <a:gd name="T19" fmla="*/ 331 h 331"/>
                <a:gd name="T20" fmla="*/ 0 w 146"/>
                <a:gd name="T21" fmla="*/ 154 h 331"/>
                <a:gd name="T22" fmla="*/ 0 w 146"/>
                <a:gd name="T23" fmla="*/ 154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331"/>
                <a:gd name="T38" fmla="*/ 146 w 146"/>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331">
                  <a:moveTo>
                    <a:pt x="0" y="154"/>
                  </a:moveTo>
                  <a:lnTo>
                    <a:pt x="19" y="120"/>
                  </a:lnTo>
                  <a:lnTo>
                    <a:pt x="21" y="44"/>
                  </a:lnTo>
                  <a:lnTo>
                    <a:pt x="19" y="15"/>
                  </a:lnTo>
                  <a:lnTo>
                    <a:pt x="48" y="0"/>
                  </a:lnTo>
                  <a:lnTo>
                    <a:pt x="114" y="207"/>
                  </a:lnTo>
                  <a:lnTo>
                    <a:pt x="146" y="251"/>
                  </a:lnTo>
                  <a:lnTo>
                    <a:pt x="146" y="280"/>
                  </a:lnTo>
                  <a:lnTo>
                    <a:pt x="114" y="304"/>
                  </a:lnTo>
                  <a:lnTo>
                    <a:pt x="5" y="331"/>
                  </a:lnTo>
                  <a:lnTo>
                    <a:pt x="0" y="154"/>
                  </a:lnTo>
                  <a:close/>
                </a:path>
              </a:pathLst>
            </a:custGeom>
            <a:grpFill/>
            <a:ln w="12700">
              <a:solidFill>
                <a:schemeClr val="bg1"/>
              </a:solidFill>
              <a:round/>
              <a:headEnd/>
              <a:tailEnd/>
            </a:ln>
          </p:spPr>
          <p:txBody>
            <a:bodyPr/>
            <a:lstStyle/>
            <a:p>
              <a:pPr eaLnBrk="1" hangingPunct="1">
                <a:defRPr/>
              </a:pPr>
              <a:endParaRPr lang="en-US"/>
            </a:p>
          </p:txBody>
        </p:sp>
        <p:grpSp>
          <p:nvGrpSpPr>
            <p:cNvPr id="57" name="Group 51">
              <a:extLst>
                <a:ext uri="{FF2B5EF4-FFF2-40B4-BE49-F238E27FC236}">
                  <a16:creationId xmlns:a16="http://schemas.microsoft.com/office/drawing/2014/main" id="{F31D3B91-50B5-ED34-D9B2-AAC8393D4F28}"/>
                </a:ext>
              </a:extLst>
            </p:cNvPr>
            <p:cNvGrpSpPr>
              <a:grpSpLocks/>
            </p:cNvGrpSpPr>
            <p:nvPr/>
          </p:nvGrpSpPr>
          <p:grpSpPr bwMode="auto">
            <a:xfrm>
              <a:off x="457200" y="1524000"/>
              <a:ext cx="1373288" cy="1079781"/>
              <a:chOff x="1012825" y="601663"/>
              <a:chExt cx="1619251" cy="1273174"/>
            </a:xfrm>
            <a:grpFill/>
          </p:grpSpPr>
          <p:sp>
            <p:nvSpPr>
              <p:cNvPr id="58" name="Freeform 147">
                <a:extLst>
                  <a:ext uri="{FF2B5EF4-FFF2-40B4-BE49-F238E27FC236}">
                    <a16:creationId xmlns:a16="http://schemas.microsoft.com/office/drawing/2014/main" id="{3DAF1CED-191F-A206-638C-0505EB4D154C}"/>
                  </a:ext>
                </a:extLst>
              </p:cNvPr>
              <p:cNvSpPr>
                <a:spLocks/>
              </p:cNvSpPr>
              <p:nvPr/>
            </p:nvSpPr>
            <p:spPr bwMode="auto">
              <a:xfrm>
                <a:off x="1214438" y="601663"/>
                <a:ext cx="1417638" cy="1117600"/>
              </a:xfrm>
              <a:custGeom>
                <a:avLst/>
                <a:gdLst>
                  <a:gd name="T0" fmla="*/ 865 w 893"/>
                  <a:gd name="T1" fmla="*/ 588 h 704"/>
                  <a:gd name="T2" fmla="*/ 794 w 893"/>
                  <a:gd name="T3" fmla="*/ 533 h 704"/>
                  <a:gd name="T4" fmla="*/ 733 w 893"/>
                  <a:gd name="T5" fmla="*/ 479 h 704"/>
                  <a:gd name="T6" fmla="*/ 676 w 893"/>
                  <a:gd name="T7" fmla="*/ 499 h 704"/>
                  <a:gd name="T8" fmla="*/ 607 w 893"/>
                  <a:gd name="T9" fmla="*/ 469 h 704"/>
                  <a:gd name="T10" fmla="*/ 534 w 893"/>
                  <a:gd name="T11" fmla="*/ 285 h 704"/>
                  <a:gd name="T12" fmla="*/ 477 w 893"/>
                  <a:gd name="T13" fmla="*/ 44 h 704"/>
                  <a:gd name="T14" fmla="*/ 434 w 893"/>
                  <a:gd name="T15" fmla="*/ 34 h 704"/>
                  <a:gd name="T16" fmla="*/ 375 w 893"/>
                  <a:gd name="T17" fmla="*/ 34 h 704"/>
                  <a:gd name="T18" fmla="*/ 320 w 893"/>
                  <a:gd name="T19" fmla="*/ 28 h 704"/>
                  <a:gd name="T20" fmla="*/ 276 w 893"/>
                  <a:gd name="T21" fmla="*/ 9 h 704"/>
                  <a:gd name="T22" fmla="*/ 229 w 893"/>
                  <a:gd name="T23" fmla="*/ 0 h 704"/>
                  <a:gd name="T24" fmla="*/ 176 w 893"/>
                  <a:gd name="T25" fmla="*/ 19 h 704"/>
                  <a:gd name="T26" fmla="*/ 121 w 893"/>
                  <a:gd name="T27" fmla="*/ 32 h 704"/>
                  <a:gd name="T28" fmla="*/ 85 w 893"/>
                  <a:gd name="T29" fmla="*/ 94 h 704"/>
                  <a:gd name="T30" fmla="*/ 60 w 893"/>
                  <a:gd name="T31" fmla="*/ 121 h 704"/>
                  <a:gd name="T32" fmla="*/ 101 w 893"/>
                  <a:gd name="T33" fmla="*/ 180 h 704"/>
                  <a:gd name="T34" fmla="*/ 128 w 893"/>
                  <a:gd name="T35" fmla="*/ 223 h 704"/>
                  <a:gd name="T36" fmla="*/ 92 w 893"/>
                  <a:gd name="T37" fmla="*/ 203 h 704"/>
                  <a:gd name="T38" fmla="*/ 37 w 893"/>
                  <a:gd name="T39" fmla="*/ 212 h 704"/>
                  <a:gd name="T40" fmla="*/ 12 w 893"/>
                  <a:gd name="T41" fmla="*/ 239 h 704"/>
                  <a:gd name="T42" fmla="*/ 28 w 893"/>
                  <a:gd name="T43" fmla="*/ 278 h 704"/>
                  <a:gd name="T44" fmla="*/ 57 w 893"/>
                  <a:gd name="T45" fmla="*/ 299 h 704"/>
                  <a:gd name="T46" fmla="*/ 119 w 893"/>
                  <a:gd name="T47" fmla="*/ 296 h 704"/>
                  <a:gd name="T48" fmla="*/ 133 w 893"/>
                  <a:gd name="T49" fmla="*/ 330 h 704"/>
                  <a:gd name="T50" fmla="*/ 92 w 893"/>
                  <a:gd name="T51" fmla="*/ 342 h 704"/>
                  <a:gd name="T52" fmla="*/ 64 w 893"/>
                  <a:gd name="T53" fmla="*/ 353 h 704"/>
                  <a:gd name="T54" fmla="*/ 44 w 893"/>
                  <a:gd name="T55" fmla="*/ 376 h 704"/>
                  <a:gd name="T56" fmla="*/ 10 w 893"/>
                  <a:gd name="T57" fmla="*/ 419 h 704"/>
                  <a:gd name="T58" fmla="*/ 23 w 893"/>
                  <a:gd name="T59" fmla="*/ 469 h 704"/>
                  <a:gd name="T60" fmla="*/ 44 w 893"/>
                  <a:gd name="T61" fmla="*/ 513 h 704"/>
                  <a:gd name="T62" fmla="*/ 85 w 893"/>
                  <a:gd name="T63" fmla="*/ 538 h 704"/>
                  <a:gd name="T64" fmla="*/ 128 w 893"/>
                  <a:gd name="T65" fmla="*/ 565 h 704"/>
                  <a:gd name="T66" fmla="*/ 160 w 893"/>
                  <a:gd name="T67" fmla="*/ 581 h 704"/>
                  <a:gd name="T68" fmla="*/ 199 w 893"/>
                  <a:gd name="T69" fmla="*/ 576 h 704"/>
                  <a:gd name="T70" fmla="*/ 160 w 893"/>
                  <a:gd name="T71" fmla="*/ 663 h 704"/>
                  <a:gd name="T72" fmla="*/ 110 w 893"/>
                  <a:gd name="T73" fmla="*/ 686 h 704"/>
                  <a:gd name="T74" fmla="*/ 144 w 893"/>
                  <a:gd name="T75" fmla="*/ 697 h 704"/>
                  <a:gd name="T76" fmla="*/ 201 w 893"/>
                  <a:gd name="T77" fmla="*/ 658 h 704"/>
                  <a:gd name="T78" fmla="*/ 233 w 893"/>
                  <a:gd name="T79" fmla="*/ 633 h 704"/>
                  <a:gd name="T80" fmla="*/ 274 w 893"/>
                  <a:gd name="T81" fmla="*/ 604 h 704"/>
                  <a:gd name="T82" fmla="*/ 295 w 893"/>
                  <a:gd name="T83" fmla="*/ 581 h 704"/>
                  <a:gd name="T84" fmla="*/ 286 w 893"/>
                  <a:gd name="T85" fmla="*/ 542 h 704"/>
                  <a:gd name="T86" fmla="*/ 327 w 893"/>
                  <a:gd name="T87" fmla="*/ 476 h 704"/>
                  <a:gd name="T88" fmla="*/ 338 w 893"/>
                  <a:gd name="T89" fmla="*/ 490 h 704"/>
                  <a:gd name="T90" fmla="*/ 324 w 893"/>
                  <a:gd name="T91" fmla="*/ 547 h 704"/>
                  <a:gd name="T92" fmla="*/ 370 w 893"/>
                  <a:gd name="T93" fmla="*/ 526 h 704"/>
                  <a:gd name="T94" fmla="*/ 404 w 893"/>
                  <a:gd name="T95" fmla="*/ 504 h 704"/>
                  <a:gd name="T96" fmla="*/ 411 w 893"/>
                  <a:gd name="T97" fmla="*/ 472 h 704"/>
                  <a:gd name="T98" fmla="*/ 466 w 893"/>
                  <a:gd name="T99" fmla="*/ 481 h 704"/>
                  <a:gd name="T100" fmla="*/ 527 w 893"/>
                  <a:gd name="T101" fmla="*/ 490 h 704"/>
                  <a:gd name="T102" fmla="*/ 598 w 893"/>
                  <a:gd name="T103" fmla="*/ 494 h 704"/>
                  <a:gd name="T104" fmla="*/ 651 w 893"/>
                  <a:gd name="T105" fmla="*/ 515 h 704"/>
                  <a:gd name="T106" fmla="*/ 692 w 893"/>
                  <a:gd name="T107" fmla="*/ 535 h 704"/>
                  <a:gd name="T108" fmla="*/ 724 w 893"/>
                  <a:gd name="T109" fmla="*/ 519 h 704"/>
                  <a:gd name="T110" fmla="*/ 788 w 893"/>
                  <a:gd name="T111" fmla="*/ 560 h 704"/>
                  <a:gd name="T112" fmla="*/ 835 w 893"/>
                  <a:gd name="T113" fmla="*/ 599 h 704"/>
                  <a:gd name="T114" fmla="*/ 879 w 893"/>
                  <a:gd name="T115" fmla="*/ 640 h 7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3"/>
                  <a:gd name="T175" fmla="*/ 0 h 704"/>
                  <a:gd name="T176" fmla="*/ 893 w 893"/>
                  <a:gd name="T177" fmla="*/ 704 h 7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3" h="704">
                    <a:moveTo>
                      <a:pt x="879" y="640"/>
                    </a:moveTo>
                    <a:lnTo>
                      <a:pt x="883" y="638"/>
                    </a:lnTo>
                    <a:lnTo>
                      <a:pt x="890" y="629"/>
                    </a:lnTo>
                    <a:lnTo>
                      <a:pt x="893" y="615"/>
                    </a:lnTo>
                    <a:lnTo>
                      <a:pt x="881" y="599"/>
                    </a:lnTo>
                    <a:lnTo>
                      <a:pt x="865" y="588"/>
                    </a:lnTo>
                    <a:lnTo>
                      <a:pt x="854" y="581"/>
                    </a:lnTo>
                    <a:lnTo>
                      <a:pt x="847" y="579"/>
                    </a:lnTo>
                    <a:lnTo>
                      <a:pt x="838" y="574"/>
                    </a:lnTo>
                    <a:lnTo>
                      <a:pt x="826" y="563"/>
                    </a:lnTo>
                    <a:lnTo>
                      <a:pt x="808" y="549"/>
                    </a:lnTo>
                    <a:lnTo>
                      <a:pt x="794" y="533"/>
                    </a:lnTo>
                    <a:lnTo>
                      <a:pt x="785" y="519"/>
                    </a:lnTo>
                    <a:lnTo>
                      <a:pt x="781" y="513"/>
                    </a:lnTo>
                    <a:lnTo>
                      <a:pt x="772" y="504"/>
                    </a:lnTo>
                    <a:lnTo>
                      <a:pt x="760" y="494"/>
                    </a:lnTo>
                    <a:lnTo>
                      <a:pt x="747" y="485"/>
                    </a:lnTo>
                    <a:lnTo>
                      <a:pt x="733" y="479"/>
                    </a:lnTo>
                    <a:lnTo>
                      <a:pt x="721" y="472"/>
                    </a:lnTo>
                    <a:lnTo>
                      <a:pt x="712" y="469"/>
                    </a:lnTo>
                    <a:lnTo>
                      <a:pt x="705" y="469"/>
                    </a:lnTo>
                    <a:lnTo>
                      <a:pt x="699" y="476"/>
                    </a:lnTo>
                    <a:lnTo>
                      <a:pt x="687" y="488"/>
                    </a:lnTo>
                    <a:lnTo>
                      <a:pt x="676" y="499"/>
                    </a:lnTo>
                    <a:lnTo>
                      <a:pt x="664" y="504"/>
                    </a:lnTo>
                    <a:lnTo>
                      <a:pt x="653" y="497"/>
                    </a:lnTo>
                    <a:lnTo>
                      <a:pt x="642" y="483"/>
                    </a:lnTo>
                    <a:lnTo>
                      <a:pt x="630" y="472"/>
                    </a:lnTo>
                    <a:lnTo>
                      <a:pt x="619" y="467"/>
                    </a:lnTo>
                    <a:lnTo>
                      <a:pt x="607" y="469"/>
                    </a:lnTo>
                    <a:lnTo>
                      <a:pt x="594" y="474"/>
                    </a:lnTo>
                    <a:lnTo>
                      <a:pt x="582" y="474"/>
                    </a:lnTo>
                    <a:lnTo>
                      <a:pt x="575" y="467"/>
                    </a:lnTo>
                    <a:lnTo>
                      <a:pt x="566" y="431"/>
                    </a:lnTo>
                    <a:lnTo>
                      <a:pt x="550" y="360"/>
                    </a:lnTo>
                    <a:lnTo>
                      <a:pt x="534" y="285"/>
                    </a:lnTo>
                    <a:lnTo>
                      <a:pt x="523" y="233"/>
                    </a:lnTo>
                    <a:lnTo>
                      <a:pt x="511" y="185"/>
                    </a:lnTo>
                    <a:lnTo>
                      <a:pt x="498" y="121"/>
                    </a:lnTo>
                    <a:lnTo>
                      <a:pt x="484" y="66"/>
                    </a:lnTo>
                    <a:lnTo>
                      <a:pt x="480" y="44"/>
                    </a:lnTo>
                    <a:lnTo>
                      <a:pt x="477" y="44"/>
                    </a:lnTo>
                    <a:lnTo>
                      <a:pt x="470" y="44"/>
                    </a:lnTo>
                    <a:lnTo>
                      <a:pt x="464" y="44"/>
                    </a:lnTo>
                    <a:lnTo>
                      <a:pt x="454" y="41"/>
                    </a:lnTo>
                    <a:lnTo>
                      <a:pt x="448" y="37"/>
                    </a:lnTo>
                    <a:lnTo>
                      <a:pt x="441" y="34"/>
                    </a:lnTo>
                    <a:lnTo>
                      <a:pt x="434" y="34"/>
                    </a:lnTo>
                    <a:lnTo>
                      <a:pt x="423" y="34"/>
                    </a:lnTo>
                    <a:lnTo>
                      <a:pt x="416" y="34"/>
                    </a:lnTo>
                    <a:lnTo>
                      <a:pt x="407" y="34"/>
                    </a:lnTo>
                    <a:lnTo>
                      <a:pt x="397" y="34"/>
                    </a:lnTo>
                    <a:lnTo>
                      <a:pt x="386" y="34"/>
                    </a:lnTo>
                    <a:lnTo>
                      <a:pt x="375" y="34"/>
                    </a:lnTo>
                    <a:lnTo>
                      <a:pt x="363" y="34"/>
                    </a:lnTo>
                    <a:lnTo>
                      <a:pt x="354" y="32"/>
                    </a:lnTo>
                    <a:lnTo>
                      <a:pt x="345" y="30"/>
                    </a:lnTo>
                    <a:lnTo>
                      <a:pt x="334" y="25"/>
                    </a:lnTo>
                    <a:lnTo>
                      <a:pt x="327" y="25"/>
                    </a:lnTo>
                    <a:lnTo>
                      <a:pt x="320" y="28"/>
                    </a:lnTo>
                    <a:lnTo>
                      <a:pt x="313" y="30"/>
                    </a:lnTo>
                    <a:lnTo>
                      <a:pt x="306" y="30"/>
                    </a:lnTo>
                    <a:lnTo>
                      <a:pt x="302" y="25"/>
                    </a:lnTo>
                    <a:lnTo>
                      <a:pt x="297" y="21"/>
                    </a:lnTo>
                    <a:lnTo>
                      <a:pt x="286" y="14"/>
                    </a:lnTo>
                    <a:lnTo>
                      <a:pt x="276" y="9"/>
                    </a:lnTo>
                    <a:lnTo>
                      <a:pt x="276" y="5"/>
                    </a:lnTo>
                    <a:lnTo>
                      <a:pt x="274" y="5"/>
                    </a:lnTo>
                    <a:lnTo>
                      <a:pt x="265" y="5"/>
                    </a:lnTo>
                    <a:lnTo>
                      <a:pt x="251" y="5"/>
                    </a:lnTo>
                    <a:lnTo>
                      <a:pt x="240" y="3"/>
                    </a:lnTo>
                    <a:lnTo>
                      <a:pt x="229" y="0"/>
                    </a:lnTo>
                    <a:lnTo>
                      <a:pt x="222" y="3"/>
                    </a:lnTo>
                    <a:lnTo>
                      <a:pt x="215" y="7"/>
                    </a:lnTo>
                    <a:lnTo>
                      <a:pt x="210" y="9"/>
                    </a:lnTo>
                    <a:lnTo>
                      <a:pt x="201" y="12"/>
                    </a:lnTo>
                    <a:lnTo>
                      <a:pt x="190" y="14"/>
                    </a:lnTo>
                    <a:lnTo>
                      <a:pt x="176" y="19"/>
                    </a:lnTo>
                    <a:lnTo>
                      <a:pt x="165" y="23"/>
                    </a:lnTo>
                    <a:lnTo>
                      <a:pt x="156" y="28"/>
                    </a:lnTo>
                    <a:lnTo>
                      <a:pt x="146" y="30"/>
                    </a:lnTo>
                    <a:lnTo>
                      <a:pt x="135" y="30"/>
                    </a:lnTo>
                    <a:lnTo>
                      <a:pt x="128" y="28"/>
                    </a:lnTo>
                    <a:lnTo>
                      <a:pt x="121" y="32"/>
                    </a:lnTo>
                    <a:lnTo>
                      <a:pt x="119" y="46"/>
                    </a:lnTo>
                    <a:lnTo>
                      <a:pt x="117" y="64"/>
                    </a:lnTo>
                    <a:lnTo>
                      <a:pt x="117" y="80"/>
                    </a:lnTo>
                    <a:lnTo>
                      <a:pt x="110" y="89"/>
                    </a:lnTo>
                    <a:lnTo>
                      <a:pt x="99" y="94"/>
                    </a:lnTo>
                    <a:lnTo>
                      <a:pt x="85" y="94"/>
                    </a:lnTo>
                    <a:lnTo>
                      <a:pt x="76" y="96"/>
                    </a:lnTo>
                    <a:lnTo>
                      <a:pt x="69" y="98"/>
                    </a:lnTo>
                    <a:lnTo>
                      <a:pt x="62" y="103"/>
                    </a:lnTo>
                    <a:lnTo>
                      <a:pt x="57" y="107"/>
                    </a:lnTo>
                    <a:lnTo>
                      <a:pt x="57" y="114"/>
                    </a:lnTo>
                    <a:lnTo>
                      <a:pt x="60" y="121"/>
                    </a:lnTo>
                    <a:lnTo>
                      <a:pt x="64" y="128"/>
                    </a:lnTo>
                    <a:lnTo>
                      <a:pt x="73" y="135"/>
                    </a:lnTo>
                    <a:lnTo>
                      <a:pt x="83" y="144"/>
                    </a:lnTo>
                    <a:lnTo>
                      <a:pt x="92" y="155"/>
                    </a:lnTo>
                    <a:lnTo>
                      <a:pt x="96" y="169"/>
                    </a:lnTo>
                    <a:lnTo>
                      <a:pt x="101" y="180"/>
                    </a:lnTo>
                    <a:lnTo>
                      <a:pt x="110" y="182"/>
                    </a:lnTo>
                    <a:lnTo>
                      <a:pt x="117" y="185"/>
                    </a:lnTo>
                    <a:lnTo>
                      <a:pt x="121" y="192"/>
                    </a:lnTo>
                    <a:lnTo>
                      <a:pt x="126" y="203"/>
                    </a:lnTo>
                    <a:lnTo>
                      <a:pt x="128" y="217"/>
                    </a:lnTo>
                    <a:lnTo>
                      <a:pt x="128" y="223"/>
                    </a:lnTo>
                    <a:lnTo>
                      <a:pt x="121" y="228"/>
                    </a:lnTo>
                    <a:lnTo>
                      <a:pt x="114" y="226"/>
                    </a:lnTo>
                    <a:lnTo>
                      <a:pt x="108" y="221"/>
                    </a:lnTo>
                    <a:lnTo>
                      <a:pt x="101" y="217"/>
                    </a:lnTo>
                    <a:lnTo>
                      <a:pt x="96" y="210"/>
                    </a:lnTo>
                    <a:lnTo>
                      <a:pt x="92" y="203"/>
                    </a:lnTo>
                    <a:lnTo>
                      <a:pt x="89" y="198"/>
                    </a:lnTo>
                    <a:lnTo>
                      <a:pt x="85" y="196"/>
                    </a:lnTo>
                    <a:lnTo>
                      <a:pt x="76" y="198"/>
                    </a:lnTo>
                    <a:lnTo>
                      <a:pt x="62" y="203"/>
                    </a:lnTo>
                    <a:lnTo>
                      <a:pt x="51" y="208"/>
                    </a:lnTo>
                    <a:lnTo>
                      <a:pt x="37" y="212"/>
                    </a:lnTo>
                    <a:lnTo>
                      <a:pt x="23" y="217"/>
                    </a:lnTo>
                    <a:lnTo>
                      <a:pt x="12" y="219"/>
                    </a:lnTo>
                    <a:lnTo>
                      <a:pt x="3" y="226"/>
                    </a:lnTo>
                    <a:lnTo>
                      <a:pt x="0" y="230"/>
                    </a:lnTo>
                    <a:lnTo>
                      <a:pt x="3" y="235"/>
                    </a:lnTo>
                    <a:lnTo>
                      <a:pt x="12" y="239"/>
                    </a:lnTo>
                    <a:lnTo>
                      <a:pt x="21" y="244"/>
                    </a:lnTo>
                    <a:lnTo>
                      <a:pt x="30" y="249"/>
                    </a:lnTo>
                    <a:lnTo>
                      <a:pt x="30" y="255"/>
                    </a:lnTo>
                    <a:lnTo>
                      <a:pt x="25" y="264"/>
                    </a:lnTo>
                    <a:lnTo>
                      <a:pt x="25" y="271"/>
                    </a:lnTo>
                    <a:lnTo>
                      <a:pt x="28" y="278"/>
                    </a:lnTo>
                    <a:lnTo>
                      <a:pt x="32" y="290"/>
                    </a:lnTo>
                    <a:lnTo>
                      <a:pt x="35" y="299"/>
                    </a:lnTo>
                    <a:lnTo>
                      <a:pt x="37" y="305"/>
                    </a:lnTo>
                    <a:lnTo>
                      <a:pt x="41" y="308"/>
                    </a:lnTo>
                    <a:lnTo>
                      <a:pt x="48" y="303"/>
                    </a:lnTo>
                    <a:lnTo>
                      <a:pt x="57" y="299"/>
                    </a:lnTo>
                    <a:lnTo>
                      <a:pt x="67" y="296"/>
                    </a:lnTo>
                    <a:lnTo>
                      <a:pt x="73" y="294"/>
                    </a:lnTo>
                    <a:lnTo>
                      <a:pt x="83" y="296"/>
                    </a:lnTo>
                    <a:lnTo>
                      <a:pt x="94" y="299"/>
                    </a:lnTo>
                    <a:lnTo>
                      <a:pt x="105" y="296"/>
                    </a:lnTo>
                    <a:lnTo>
                      <a:pt x="119" y="296"/>
                    </a:lnTo>
                    <a:lnTo>
                      <a:pt x="128" y="296"/>
                    </a:lnTo>
                    <a:lnTo>
                      <a:pt x="130" y="301"/>
                    </a:lnTo>
                    <a:lnTo>
                      <a:pt x="128" y="308"/>
                    </a:lnTo>
                    <a:lnTo>
                      <a:pt x="126" y="317"/>
                    </a:lnTo>
                    <a:lnTo>
                      <a:pt x="128" y="324"/>
                    </a:lnTo>
                    <a:lnTo>
                      <a:pt x="133" y="330"/>
                    </a:lnTo>
                    <a:lnTo>
                      <a:pt x="130" y="340"/>
                    </a:lnTo>
                    <a:lnTo>
                      <a:pt x="126" y="346"/>
                    </a:lnTo>
                    <a:lnTo>
                      <a:pt x="119" y="349"/>
                    </a:lnTo>
                    <a:lnTo>
                      <a:pt x="110" y="346"/>
                    </a:lnTo>
                    <a:lnTo>
                      <a:pt x="101" y="344"/>
                    </a:lnTo>
                    <a:lnTo>
                      <a:pt x="92" y="342"/>
                    </a:lnTo>
                    <a:lnTo>
                      <a:pt x="89" y="349"/>
                    </a:lnTo>
                    <a:lnTo>
                      <a:pt x="85" y="356"/>
                    </a:lnTo>
                    <a:lnTo>
                      <a:pt x="78" y="358"/>
                    </a:lnTo>
                    <a:lnTo>
                      <a:pt x="69" y="356"/>
                    </a:lnTo>
                    <a:lnTo>
                      <a:pt x="64" y="353"/>
                    </a:lnTo>
                    <a:lnTo>
                      <a:pt x="62" y="351"/>
                    </a:lnTo>
                    <a:lnTo>
                      <a:pt x="57" y="353"/>
                    </a:lnTo>
                    <a:lnTo>
                      <a:pt x="48" y="358"/>
                    </a:lnTo>
                    <a:lnTo>
                      <a:pt x="44" y="365"/>
                    </a:lnTo>
                    <a:lnTo>
                      <a:pt x="44" y="369"/>
                    </a:lnTo>
                    <a:lnTo>
                      <a:pt x="44" y="376"/>
                    </a:lnTo>
                    <a:lnTo>
                      <a:pt x="32" y="385"/>
                    </a:lnTo>
                    <a:lnTo>
                      <a:pt x="19" y="394"/>
                    </a:lnTo>
                    <a:lnTo>
                      <a:pt x="14" y="399"/>
                    </a:lnTo>
                    <a:lnTo>
                      <a:pt x="14" y="403"/>
                    </a:lnTo>
                    <a:lnTo>
                      <a:pt x="12" y="410"/>
                    </a:lnTo>
                    <a:lnTo>
                      <a:pt x="10" y="419"/>
                    </a:lnTo>
                    <a:lnTo>
                      <a:pt x="10" y="428"/>
                    </a:lnTo>
                    <a:lnTo>
                      <a:pt x="12" y="440"/>
                    </a:lnTo>
                    <a:lnTo>
                      <a:pt x="16" y="447"/>
                    </a:lnTo>
                    <a:lnTo>
                      <a:pt x="21" y="453"/>
                    </a:lnTo>
                    <a:lnTo>
                      <a:pt x="23" y="463"/>
                    </a:lnTo>
                    <a:lnTo>
                      <a:pt x="23" y="469"/>
                    </a:lnTo>
                    <a:lnTo>
                      <a:pt x="23" y="472"/>
                    </a:lnTo>
                    <a:lnTo>
                      <a:pt x="30" y="494"/>
                    </a:lnTo>
                    <a:lnTo>
                      <a:pt x="30" y="497"/>
                    </a:lnTo>
                    <a:lnTo>
                      <a:pt x="32" y="504"/>
                    </a:lnTo>
                    <a:lnTo>
                      <a:pt x="37" y="508"/>
                    </a:lnTo>
                    <a:lnTo>
                      <a:pt x="44" y="513"/>
                    </a:lnTo>
                    <a:lnTo>
                      <a:pt x="57" y="515"/>
                    </a:lnTo>
                    <a:lnTo>
                      <a:pt x="71" y="515"/>
                    </a:lnTo>
                    <a:lnTo>
                      <a:pt x="83" y="515"/>
                    </a:lnTo>
                    <a:lnTo>
                      <a:pt x="87" y="515"/>
                    </a:lnTo>
                    <a:lnTo>
                      <a:pt x="87" y="522"/>
                    </a:lnTo>
                    <a:lnTo>
                      <a:pt x="85" y="538"/>
                    </a:lnTo>
                    <a:lnTo>
                      <a:pt x="87" y="554"/>
                    </a:lnTo>
                    <a:lnTo>
                      <a:pt x="89" y="567"/>
                    </a:lnTo>
                    <a:lnTo>
                      <a:pt x="99" y="570"/>
                    </a:lnTo>
                    <a:lnTo>
                      <a:pt x="108" y="567"/>
                    </a:lnTo>
                    <a:lnTo>
                      <a:pt x="119" y="563"/>
                    </a:lnTo>
                    <a:lnTo>
                      <a:pt x="128" y="565"/>
                    </a:lnTo>
                    <a:lnTo>
                      <a:pt x="137" y="574"/>
                    </a:lnTo>
                    <a:lnTo>
                      <a:pt x="146" y="581"/>
                    </a:lnTo>
                    <a:lnTo>
                      <a:pt x="156" y="590"/>
                    </a:lnTo>
                    <a:lnTo>
                      <a:pt x="158" y="592"/>
                    </a:lnTo>
                    <a:lnTo>
                      <a:pt x="158" y="588"/>
                    </a:lnTo>
                    <a:lnTo>
                      <a:pt x="160" y="581"/>
                    </a:lnTo>
                    <a:lnTo>
                      <a:pt x="165" y="574"/>
                    </a:lnTo>
                    <a:lnTo>
                      <a:pt x="172" y="574"/>
                    </a:lnTo>
                    <a:lnTo>
                      <a:pt x="183" y="574"/>
                    </a:lnTo>
                    <a:lnTo>
                      <a:pt x="192" y="572"/>
                    </a:lnTo>
                    <a:lnTo>
                      <a:pt x="199" y="572"/>
                    </a:lnTo>
                    <a:lnTo>
                      <a:pt x="199" y="576"/>
                    </a:lnTo>
                    <a:lnTo>
                      <a:pt x="194" y="588"/>
                    </a:lnTo>
                    <a:lnTo>
                      <a:pt x="192" y="604"/>
                    </a:lnTo>
                    <a:lnTo>
                      <a:pt x="187" y="622"/>
                    </a:lnTo>
                    <a:lnTo>
                      <a:pt x="178" y="638"/>
                    </a:lnTo>
                    <a:lnTo>
                      <a:pt x="167" y="652"/>
                    </a:lnTo>
                    <a:lnTo>
                      <a:pt x="160" y="663"/>
                    </a:lnTo>
                    <a:lnTo>
                      <a:pt x="156" y="672"/>
                    </a:lnTo>
                    <a:lnTo>
                      <a:pt x="149" y="677"/>
                    </a:lnTo>
                    <a:lnTo>
                      <a:pt x="140" y="677"/>
                    </a:lnTo>
                    <a:lnTo>
                      <a:pt x="128" y="677"/>
                    </a:lnTo>
                    <a:lnTo>
                      <a:pt x="117" y="681"/>
                    </a:lnTo>
                    <a:lnTo>
                      <a:pt x="110" y="686"/>
                    </a:lnTo>
                    <a:lnTo>
                      <a:pt x="110" y="693"/>
                    </a:lnTo>
                    <a:lnTo>
                      <a:pt x="114" y="699"/>
                    </a:lnTo>
                    <a:lnTo>
                      <a:pt x="121" y="704"/>
                    </a:lnTo>
                    <a:lnTo>
                      <a:pt x="128" y="704"/>
                    </a:lnTo>
                    <a:lnTo>
                      <a:pt x="135" y="702"/>
                    </a:lnTo>
                    <a:lnTo>
                      <a:pt x="144" y="697"/>
                    </a:lnTo>
                    <a:lnTo>
                      <a:pt x="153" y="690"/>
                    </a:lnTo>
                    <a:lnTo>
                      <a:pt x="167" y="686"/>
                    </a:lnTo>
                    <a:lnTo>
                      <a:pt x="178" y="679"/>
                    </a:lnTo>
                    <a:lnTo>
                      <a:pt x="187" y="670"/>
                    </a:lnTo>
                    <a:lnTo>
                      <a:pt x="194" y="663"/>
                    </a:lnTo>
                    <a:lnTo>
                      <a:pt x="201" y="658"/>
                    </a:lnTo>
                    <a:lnTo>
                      <a:pt x="210" y="658"/>
                    </a:lnTo>
                    <a:lnTo>
                      <a:pt x="217" y="661"/>
                    </a:lnTo>
                    <a:lnTo>
                      <a:pt x="224" y="658"/>
                    </a:lnTo>
                    <a:lnTo>
                      <a:pt x="229" y="652"/>
                    </a:lnTo>
                    <a:lnTo>
                      <a:pt x="231" y="642"/>
                    </a:lnTo>
                    <a:lnTo>
                      <a:pt x="233" y="633"/>
                    </a:lnTo>
                    <a:lnTo>
                      <a:pt x="235" y="629"/>
                    </a:lnTo>
                    <a:lnTo>
                      <a:pt x="240" y="624"/>
                    </a:lnTo>
                    <a:lnTo>
                      <a:pt x="249" y="617"/>
                    </a:lnTo>
                    <a:lnTo>
                      <a:pt x="261" y="611"/>
                    </a:lnTo>
                    <a:lnTo>
                      <a:pt x="270" y="606"/>
                    </a:lnTo>
                    <a:lnTo>
                      <a:pt x="274" y="604"/>
                    </a:lnTo>
                    <a:lnTo>
                      <a:pt x="274" y="601"/>
                    </a:lnTo>
                    <a:lnTo>
                      <a:pt x="272" y="597"/>
                    </a:lnTo>
                    <a:lnTo>
                      <a:pt x="274" y="592"/>
                    </a:lnTo>
                    <a:lnTo>
                      <a:pt x="281" y="588"/>
                    </a:lnTo>
                    <a:lnTo>
                      <a:pt x="288" y="586"/>
                    </a:lnTo>
                    <a:lnTo>
                      <a:pt x="295" y="581"/>
                    </a:lnTo>
                    <a:lnTo>
                      <a:pt x="297" y="574"/>
                    </a:lnTo>
                    <a:lnTo>
                      <a:pt x="295" y="567"/>
                    </a:lnTo>
                    <a:lnTo>
                      <a:pt x="290" y="560"/>
                    </a:lnTo>
                    <a:lnTo>
                      <a:pt x="283" y="556"/>
                    </a:lnTo>
                    <a:lnTo>
                      <a:pt x="283" y="549"/>
                    </a:lnTo>
                    <a:lnTo>
                      <a:pt x="286" y="542"/>
                    </a:lnTo>
                    <a:lnTo>
                      <a:pt x="290" y="535"/>
                    </a:lnTo>
                    <a:lnTo>
                      <a:pt x="295" y="531"/>
                    </a:lnTo>
                    <a:lnTo>
                      <a:pt x="299" y="524"/>
                    </a:lnTo>
                    <a:lnTo>
                      <a:pt x="306" y="510"/>
                    </a:lnTo>
                    <a:lnTo>
                      <a:pt x="315" y="492"/>
                    </a:lnTo>
                    <a:lnTo>
                      <a:pt x="327" y="476"/>
                    </a:lnTo>
                    <a:lnTo>
                      <a:pt x="336" y="465"/>
                    </a:lnTo>
                    <a:lnTo>
                      <a:pt x="347" y="463"/>
                    </a:lnTo>
                    <a:lnTo>
                      <a:pt x="352" y="467"/>
                    </a:lnTo>
                    <a:lnTo>
                      <a:pt x="349" y="474"/>
                    </a:lnTo>
                    <a:lnTo>
                      <a:pt x="345" y="481"/>
                    </a:lnTo>
                    <a:lnTo>
                      <a:pt x="338" y="490"/>
                    </a:lnTo>
                    <a:lnTo>
                      <a:pt x="334" y="501"/>
                    </a:lnTo>
                    <a:lnTo>
                      <a:pt x="331" y="515"/>
                    </a:lnTo>
                    <a:lnTo>
                      <a:pt x="329" y="529"/>
                    </a:lnTo>
                    <a:lnTo>
                      <a:pt x="327" y="533"/>
                    </a:lnTo>
                    <a:lnTo>
                      <a:pt x="324" y="538"/>
                    </a:lnTo>
                    <a:lnTo>
                      <a:pt x="324" y="547"/>
                    </a:lnTo>
                    <a:lnTo>
                      <a:pt x="327" y="554"/>
                    </a:lnTo>
                    <a:lnTo>
                      <a:pt x="334" y="554"/>
                    </a:lnTo>
                    <a:lnTo>
                      <a:pt x="343" y="547"/>
                    </a:lnTo>
                    <a:lnTo>
                      <a:pt x="354" y="540"/>
                    </a:lnTo>
                    <a:lnTo>
                      <a:pt x="363" y="533"/>
                    </a:lnTo>
                    <a:lnTo>
                      <a:pt x="370" y="526"/>
                    </a:lnTo>
                    <a:lnTo>
                      <a:pt x="375" y="522"/>
                    </a:lnTo>
                    <a:lnTo>
                      <a:pt x="375" y="519"/>
                    </a:lnTo>
                    <a:lnTo>
                      <a:pt x="379" y="515"/>
                    </a:lnTo>
                    <a:lnTo>
                      <a:pt x="386" y="515"/>
                    </a:lnTo>
                    <a:lnTo>
                      <a:pt x="395" y="513"/>
                    </a:lnTo>
                    <a:lnTo>
                      <a:pt x="404" y="504"/>
                    </a:lnTo>
                    <a:lnTo>
                      <a:pt x="409" y="497"/>
                    </a:lnTo>
                    <a:lnTo>
                      <a:pt x="411" y="494"/>
                    </a:lnTo>
                    <a:lnTo>
                      <a:pt x="409" y="492"/>
                    </a:lnTo>
                    <a:lnTo>
                      <a:pt x="404" y="485"/>
                    </a:lnTo>
                    <a:lnTo>
                      <a:pt x="404" y="479"/>
                    </a:lnTo>
                    <a:lnTo>
                      <a:pt x="411" y="472"/>
                    </a:lnTo>
                    <a:lnTo>
                      <a:pt x="423" y="469"/>
                    </a:lnTo>
                    <a:lnTo>
                      <a:pt x="434" y="469"/>
                    </a:lnTo>
                    <a:lnTo>
                      <a:pt x="443" y="472"/>
                    </a:lnTo>
                    <a:lnTo>
                      <a:pt x="450" y="474"/>
                    </a:lnTo>
                    <a:lnTo>
                      <a:pt x="457" y="479"/>
                    </a:lnTo>
                    <a:lnTo>
                      <a:pt x="466" y="481"/>
                    </a:lnTo>
                    <a:lnTo>
                      <a:pt x="480" y="485"/>
                    </a:lnTo>
                    <a:lnTo>
                      <a:pt x="496" y="490"/>
                    </a:lnTo>
                    <a:lnTo>
                      <a:pt x="509" y="492"/>
                    </a:lnTo>
                    <a:lnTo>
                      <a:pt x="516" y="492"/>
                    </a:lnTo>
                    <a:lnTo>
                      <a:pt x="521" y="490"/>
                    </a:lnTo>
                    <a:lnTo>
                      <a:pt x="527" y="490"/>
                    </a:lnTo>
                    <a:lnTo>
                      <a:pt x="537" y="490"/>
                    </a:lnTo>
                    <a:lnTo>
                      <a:pt x="546" y="492"/>
                    </a:lnTo>
                    <a:lnTo>
                      <a:pt x="555" y="494"/>
                    </a:lnTo>
                    <a:lnTo>
                      <a:pt x="571" y="494"/>
                    </a:lnTo>
                    <a:lnTo>
                      <a:pt x="587" y="494"/>
                    </a:lnTo>
                    <a:lnTo>
                      <a:pt x="598" y="494"/>
                    </a:lnTo>
                    <a:lnTo>
                      <a:pt x="607" y="497"/>
                    </a:lnTo>
                    <a:lnTo>
                      <a:pt x="616" y="504"/>
                    </a:lnTo>
                    <a:lnTo>
                      <a:pt x="628" y="510"/>
                    </a:lnTo>
                    <a:lnTo>
                      <a:pt x="639" y="513"/>
                    </a:lnTo>
                    <a:lnTo>
                      <a:pt x="648" y="515"/>
                    </a:lnTo>
                    <a:lnTo>
                      <a:pt x="651" y="515"/>
                    </a:lnTo>
                    <a:lnTo>
                      <a:pt x="653" y="517"/>
                    </a:lnTo>
                    <a:lnTo>
                      <a:pt x="655" y="519"/>
                    </a:lnTo>
                    <a:lnTo>
                      <a:pt x="662" y="526"/>
                    </a:lnTo>
                    <a:lnTo>
                      <a:pt x="671" y="531"/>
                    </a:lnTo>
                    <a:lnTo>
                      <a:pt x="683" y="533"/>
                    </a:lnTo>
                    <a:lnTo>
                      <a:pt x="692" y="535"/>
                    </a:lnTo>
                    <a:lnTo>
                      <a:pt x="699" y="535"/>
                    </a:lnTo>
                    <a:lnTo>
                      <a:pt x="703" y="531"/>
                    </a:lnTo>
                    <a:lnTo>
                      <a:pt x="705" y="524"/>
                    </a:lnTo>
                    <a:lnTo>
                      <a:pt x="708" y="517"/>
                    </a:lnTo>
                    <a:lnTo>
                      <a:pt x="712" y="517"/>
                    </a:lnTo>
                    <a:lnTo>
                      <a:pt x="724" y="519"/>
                    </a:lnTo>
                    <a:lnTo>
                      <a:pt x="737" y="524"/>
                    </a:lnTo>
                    <a:lnTo>
                      <a:pt x="749" y="526"/>
                    </a:lnTo>
                    <a:lnTo>
                      <a:pt x="760" y="531"/>
                    </a:lnTo>
                    <a:lnTo>
                      <a:pt x="769" y="540"/>
                    </a:lnTo>
                    <a:lnTo>
                      <a:pt x="778" y="551"/>
                    </a:lnTo>
                    <a:lnTo>
                      <a:pt x="788" y="560"/>
                    </a:lnTo>
                    <a:lnTo>
                      <a:pt x="794" y="565"/>
                    </a:lnTo>
                    <a:lnTo>
                      <a:pt x="797" y="567"/>
                    </a:lnTo>
                    <a:lnTo>
                      <a:pt x="817" y="588"/>
                    </a:lnTo>
                    <a:lnTo>
                      <a:pt x="829" y="599"/>
                    </a:lnTo>
                    <a:lnTo>
                      <a:pt x="831" y="599"/>
                    </a:lnTo>
                    <a:lnTo>
                      <a:pt x="835" y="599"/>
                    </a:lnTo>
                    <a:lnTo>
                      <a:pt x="840" y="601"/>
                    </a:lnTo>
                    <a:lnTo>
                      <a:pt x="847" y="606"/>
                    </a:lnTo>
                    <a:lnTo>
                      <a:pt x="856" y="615"/>
                    </a:lnTo>
                    <a:lnTo>
                      <a:pt x="867" y="627"/>
                    </a:lnTo>
                    <a:lnTo>
                      <a:pt x="874" y="636"/>
                    </a:lnTo>
                    <a:lnTo>
                      <a:pt x="879" y="640"/>
                    </a:lnTo>
                    <a:close/>
                  </a:path>
                </a:pathLst>
              </a:custGeom>
              <a:grpFill/>
              <a:ln w="12700">
                <a:solidFill>
                  <a:schemeClr val="bg1"/>
                </a:solidFill>
                <a:round/>
                <a:headEnd/>
                <a:tailEnd/>
              </a:ln>
            </p:spPr>
            <p:txBody>
              <a:bodyPr/>
              <a:lstStyle/>
              <a:p>
                <a:pPr eaLnBrk="1" hangingPunct="1">
                  <a:defRPr/>
                </a:pPr>
                <a:endParaRPr lang="en-US"/>
              </a:p>
            </p:txBody>
          </p:sp>
          <p:sp>
            <p:nvSpPr>
              <p:cNvPr id="59" name="Freeform 148">
                <a:extLst>
                  <a:ext uri="{FF2B5EF4-FFF2-40B4-BE49-F238E27FC236}">
                    <a16:creationId xmlns:a16="http://schemas.microsoft.com/office/drawing/2014/main" id="{25E01283-17D5-CC51-7A3E-A9C40E62416A}"/>
                  </a:ext>
                </a:extLst>
              </p:cNvPr>
              <p:cNvSpPr>
                <a:spLocks/>
              </p:cNvSpPr>
              <p:nvPr/>
            </p:nvSpPr>
            <p:spPr bwMode="auto">
              <a:xfrm>
                <a:off x="2324100" y="1450975"/>
                <a:ext cx="227013" cy="163512"/>
              </a:xfrm>
              <a:custGeom>
                <a:avLst/>
                <a:gdLst>
                  <a:gd name="T0" fmla="*/ 143 w 143"/>
                  <a:gd name="T1" fmla="*/ 103 h 103"/>
                  <a:gd name="T2" fmla="*/ 143 w 143"/>
                  <a:gd name="T3" fmla="*/ 101 h 103"/>
                  <a:gd name="T4" fmla="*/ 141 w 143"/>
                  <a:gd name="T5" fmla="*/ 98 h 103"/>
                  <a:gd name="T6" fmla="*/ 139 w 143"/>
                  <a:gd name="T7" fmla="*/ 92 h 103"/>
                  <a:gd name="T8" fmla="*/ 132 w 143"/>
                  <a:gd name="T9" fmla="*/ 85 h 103"/>
                  <a:gd name="T10" fmla="*/ 125 w 143"/>
                  <a:gd name="T11" fmla="*/ 78 h 103"/>
                  <a:gd name="T12" fmla="*/ 123 w 143"/>
                  <a:gd name="T13" fmla="*/ 73 h 103"/>
                  <a:gd name="T14" fmla="*/ 118 w 143"/>
                  <a:gd name="T15" fmla="*/ 69 h 103"/>
                  <a:gd name="T16" fmla="*/ 109 w 143"/>
                  <a:gd name="T17" fmla="*/ 69 h 103"/>
                  <a:gd name="T18" fmla="*/ 102 w 143"/>
                  <a:gd name="T19" fmla="*/ 71 h 103"/>
                  <a:gd name="T20" fmla="*/ 95 w 143"/>
                  <a:gd name="T21" fmla="*/ 76 h 103"/>
                  <a:gd name="T22" fmla="*/ 91 w 143"/>
                  <a:gd name="T23" fmla="*/ 76 h 103"/>
                  <a:gd name="T24" fmla="*/ 79 w 143"/>
                  <a:gd name="T25" fmla="*/ 69 h 103"/>
                  <a:gd name="T26" fmla="*/ 70 w 143"/>
                  <a:gd name="T27" fmla="*/ 60 h 103"/>
                  <a:gd name="T28" fmla="*/ 63 w 143"/>
                  <a:gd name="T29" fmla="*/ 60 h 103"/>
                  <a:gd name="T30" fmla="*/ 61 w 143"/>
                  <a:gd name="T31" fmla="*/ 57 h 103"/>
                  <a:gd name="T32" fmla="*/ 63 w 143"/>
                  <a:gd name="T33" fmla="*/ 51 h 103"/>
                  <a:gd name="T34" fmla="*/ 63 w 143"/>
                  <a:gd name="T35" fmla="*/ 41 h 103"/>
                  <a:gd name="T36" fmla="*/ 61 w 143"/>
                  <a:gd name="T37" fmla="*/ 37 h 103"/>
                  <a:gd name="T38" fmla="*/ 57 w 143"/>
                  <a:gd name="T39" fmla="*/ 35 h 103"/>
                  <a:gd name="T40" fmla="*/ 52 w 143"/>
                  <a:gd name="T41" fmla="*/ 30 h 103"/>
                  <a:gd name="T42" fmla="*/ 48 w 143"/>
                  <a:gd name="T43" fmla="*/ 25 h 103"/>
                  <a:gd name="T44" fmla="*/ 48 w 143"/>
                  <a:gd name="T45" fmla="*/ 23 h 103"/>
                  <a:gd name="T46" fmla="*/ 48 w 143"/>
                  <a:gd name="T47" fmla="*/ 19 h 103"/>
                  <a:gd name="T48" fmla="*/ 43 w 143"/>
                  <a:gd name="T49" fmla="*/ 16 h 103"/>
                  <a:gd name="T50" fmla="*/ 38 w 143"/>
                  <a:gd name="T51" fmla="*/ 10 h 103"/>
                  <a:gd name="T52" fmla="*/ 34 w 143"/>
                  <a:gd name="T53" fmla="*/ 5 h 103"/>
                  <a:gd name="T54" fmla="*/ 27 w 143"/>
                  <a:gd name="T55" fmla="*/ 0 h 103"/>
                  <a:gd name="T56" fmla="*/ 16 w 143"/>
                  <a:gd name="T57" fmla="*/ 0 h 103"/>
                  <a:gd name="T58" fmla="*/ 6 w 143"/>
                  <a:gd name="T59" fmla="*/ 5 h 103"/>
                  <a:gd name="T60" fmla="*/ 0 w 143"/>
                  <a:gd name="T61" fmla="*/ 7 h 103"/>
                  <a:gd name="T62" fmla="*/ 0 w 143"/>
                  <a:gd name="T63" fmla="*/ 12 h 103"/>
                  <a:gd name="T64" fmla="*/ 6 w 143"/>
                  <a:gd name="T65" fmla="*/ 19 h 103"/>
                  <a:gd name="T66" fmla="*/ 20 w 143"/>
                  <a:gd name="T67" fmla="*/ 25 h 103"/>
                  <a:gd name="T68" fmla="*/ 34 w 143"/>
                  <a:gd name="T69" fmla="*/ 30 h 103"/>
                  <a:gd name="T70" fmla="*/ 43 w 143"/>
                  <a:gd name="T71" fmla="*/ 37 h 103"/>
                  <a:gd name="T72" fmla="*/ 48 w 143"/>
                  <a:gd name="T73" fmla="*/ 44 h 103"/>
                  <a:gd name="T74" fmla="*/ 48 w 143"/>
                  <a:gd name="T75" fmla="*/ 53 h 103"/>
                  <a:gd name="T76" fmla="*/ 52 w 143"/>
                  <a:gd name="T77" fmla="*/ 60 h 103"/>
                  <a:gd name="T78" fmla="*/ 57 w 143"/>
                  <a:gd name="T79" fmla="*/ 64 h 103"/>
                  <a:gd name="T80" fmla="*/ 63 w 143"/>
                  <a:gd name="T81" fmla="*/ 71 h 103"/>
                  <a:gd name="T82" fmla="*/ 73 w 143"/>
                  <a:gd name="T83" fmla="*/ 78 h 103"/>
                  <a:gd name="T84" fmla="*/ 82 w 143"/>
                  <a:gd name="T85" fmla="*/ 82 h 103"/>
                  <a:gd name="T86" fmla="*/ 93 w 143"/>
                  <a:gd name="T87" fmla="*/ 87 h 103"/>
                  <a:gd name="T88" fmla="*/ 100 w 143"/>
                  <a:gd name="T89" fmla="*/ 89 h 103"/>
                  <a:gd name="T90" fmla="*/ 107 w 143"/>
                  <a:gd name="T91" fmla="*/ 89 h 103"/>
                  <a:gd name="T92" fmla="*/ 109 w 143"/>
                  <a:gd name="T93" fmla="*/ 87 h 103"/>
                  <a:gd name="T94" fmla="*/ 114 w 143"/>
                  <a:gd name="T95" fmla="*/ 89 h 103"/>
                  <a:gd name="T96" fmla="*/ 118 w 143"/>
                  <a:gd name="T97" fmla="*/ 94 h 103"/>
                  <a:gd name="T98" fmla="*/ 125 w 143"/>
                  <a:gd name="T99" fmla="*/ 98 h 103"/>
                  <a:gd name="T100" fmla="*/ 134 w 143"/>
                  <a:gd name="T101" fmla="*/ 101 h 103"/>
                  <a:gd name="T102" fmla="*/ 141 w 143"/>
                  <a:gd name="T103" fmla="*/ 103 h 103"/>
                  <a:gd name="T104" fmla="*/ 143 w 143"/>
                  <a:gd name="T105" fmla="*/ 103 h 1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3"/>
                  <a:gd name="T161" fmla="*/ 143 w 143"/>
                  <a:gd name="T162" fmla="*/ 103 h 1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3">
                    <a:moveTo>
                      <a:pt x="143" y="103"/>
                    </a:moveTo>
                    <a:lnTo>
                      <a:pt x="143" y="101"/>
                    </a:lnTo>
                    <a:lnTo>
                      <a:pt x="141" y="98"/>
                    </a:lnTo>
                    <a:lnTo>
                      <a:pt x="139" y="92"/>
                    </a:lnTo>
                    <a:lnTo>
                      <a:pt x="132" y="85"/>
                    </a:lnTo>
                    <a:lnTo>
                      <a:pt x="125" y="78"/>
                    </a:lnTo>
                    <a:lnTo>
                      <a:pt x="123" y="73"/>
                    </a:lnTo>
                    <a:lnTo>
                      <a:pt x="118" y="69"/>
                    </a:lnTo>
                    <a:lnTo>
                      <a:pt x="109" y="69"/>
                    </a:lnTo>
                    <a:lnTo>
                      <a:pt x="102" y="71"/>
                    </a:lnTo>
                    <a:lnTo>
                      <a:pt x="95" y="76"/>
                    </a:lnTo>
                    <a:lnTo>
                      <a:pt x="91" y="76"/>
                    </a:lnTo>
                    <a:lnTo>
                      <a:pt x="79" y="69"/>
                    </a:lnTo>
                    <a:lnTo>
                      <a:pt x="70" y="60"/>
                    </a:lnTo>
                    <a:lnTo>
                      <a:pt x="63" y="60"/>
                    </a:lnTo>
                    <a:lnTo>
                      <a:pt x="61" y="57"/>
                    </a:lnTo>
                    <a:lnTo>
                      <a:pt x="63" y="51"/>
                    </a:lnTo>
                    <a:lnTo>
                      <a:pt x="63" y="41"/>
                    </a:lnTo>
                    <a:lnTo>
                      <a:pt x="61" y="37"/>
                    </a:lnTo>
                    <a:lnTo>
                      <a:pt x="57" y="35"/>
                    </a:lnTo>
                    <a:lnTo>
                      <a:pt x="52" y="30"/>
                    </a:lnTo>
                    <a:lnTo>
                      <a:pt x="48" y="25"/>
                    </a:lnTo>
                    <a:lnTo>
                      <a:pt x="48" y="23"/>
                    </a:lnTo>
                    <a:lnTo>
                      <a:pt x="48" y="19"/>
                    </a:lnTo>
                    <a:lnTo>
                      <a:pt x="43" y="16"/>
                    </a:lnTo>
                    <a:lnTo>
                      <a:pt x="38" y="10"/>
                    </a:lnTo>
                    <a:lnTo>
                      <a:pt x="34" y="5"/>
                    </a:lnTo>
                    <a:lnTo>
                      <a:pt x="27" y="0"/>
                    </a:lnTo>
                    <a:lnTo>
                      <a:pt x="16" y="0"/>
                    </a:lnTo>
                    <a:lnTo>
                      <a:pt x="6" y="5"/>
                    </a:lnTo>
                    <a:lnTo>
                      <a:pt x="0" y="7"/>
                    </a:lnTo>
                    <a:lnTo>
                      <a:pt x="0" y="12"/>
                    </a:lnTo>
                    <a:lnTo>
                      <a:pt x="6" y="19"/>
                    </a:lnTo>
                    <a:lnTo>
                      <a:pt x="20" y="25"/>
                    </a:lnTo>
                    <a:lnTo>
                      <a:pt x="34" y="30"/>
                    </a:lnTo>
                    <a:lnTo>
                      <a:pt x="43" y="37"/>
                    </a:lnTo>
                    <a:lnTo>
                      <a:pt x="48" y="44"/>
                    </a:lnTo>
                    <a:lnTo>
                      <a:pt x="48" y="53"/>
                    </a:lnTo>
                    <a:lnTo>
                      <a:pt x="52" y="60"/>
                    </a:lnTo>
                    <a:lnTo>
                      <a:pt x="57" y="64"/>
                    </a:lnTo>
                    <a:lnTo>
                      <a:pt x="63" y="71"/>
                    </a:lnTo>
                    <a:lnTo>
                      <a:pt x="73" y="78"/>
                    </a:lnTo>
                    <a:lnTo>
                      <a:pt x="82" y="82"/>
                    </a:lnTo>
                    <a:lnTo>
                      <a:pt x="93" y="87"/>
                    </a:lnTo>
                    <a:lnTo>
                      <a:pt x="100" y="89"/>
                    </a:lnTo>
                    <a:lnTo>
                      <a:pt x="107" y="89"/>
                    </a:lnTo>
                    <a:lnTo>
                      <a:pt x="109" y="87"/>
                    </a:lnTo>
                    <a:lnTo>
                      <a:pt x="114" y="89"/>
                    </a:lnTo>
                    <a:lnTo>
                      <a:pt x="118" y="94"/>
                    </a:lnTo>
                    <a:lnTo>
                      <a:pt x="125" y="98"/>
                    </a:lnTo>
                    <a:lnTo>
                      <a:pt x="134" y="101"/>
                    </a:lnTo>
                    <a:lnTo>
                      <a:pt x="141" y="103"/>
                    </a:lnTo>
                    <a:lnTo>
                      <a:pt x="143" y="103"/>
                    </a:lnTo>
                    <a:close/>
                  </a:path>
                </a:pathLst>
              </a:custGeom>
              <a:grpFill/>
              <a:ln w="12700">
                <a:solidFill>
                  <a:schemeClr val="bg1"/>
                </a:solidFill>
                <a:round/>
                <a:headEnd/>
                <a:tailEnd/>
              </a:ln>
            </p:spPr>
            <p:txBody>
              <a:bodyPr/>
              <a:lstStyle/>
              <a:p>
                <a:pPr eaLnBrk="1" hangingPunct="1">
                  <a:defRPr/>
                </a:pPr>
                <a:endParaRPr lang="en-US"/>
              </a:p>
            </p:txBody>
          </p:sp>
          <p:sp>
            <p:nvSpPr>
              <p:cNvPr id="60" name="Freeform 149">
                <a:extLst>
                  <a:ext uri="{FF2B5EF4-FFF2-40B4-BE49-F238E27FC236}">
                    <a16:creationId xmlns:a16="http://schemas.microsoft.com/office/drawing/2014/main" id="{36CCD7DF-2143-48E8-CFA9-01102CF1D78A}"/>
                  </a:ext>
                </a:extLst>
              </p:cNvPr>
              <p:cNvSpPr>
                <a:spLocks/>
              </p:cNvSpPr>
              <p:nvPr/>
            </p:nvSpPr>
            <p:spPr bwMode="auto">
              <a:xfrm>
                <a:off x="2449513" y="1501775"/>
                <a:ext cx="33338" cy="30162"/>
              </a:xfrm>
              <a:custGeom>
                <a:avLst/>
                <a:gdLst>
                  <a:gd name="T0" fmla="*/ 21 w 21"/>
                  <a:gd name="T1" fmla="*/ 19 h 19"/>
                  <a:gd name="T2" fmla="*/ 21 w 21"/>
                  <a:gd name="T3" fmla="*/ 16 h 19"/>
                  <a:gd name="T4" fmla="*/ 19 w 21"/>
                  <a:gd name="T5" fmla="*/ 9 h 19"/>
                  <a:gd name="T6" fmla="*/ 14 w 21"/>
                  <a:gd name="T7" fmla="*/ 3 h 19"/>
                  <a:gd name="T8" fmla="*/ 7 w 21"/>
                  <a:gd name="T9" fmla="*/ 0 h 19"/>
                  <a:gd name="T10" fmla="*/ 3 w 21"/>
                  <a:gd name="T11" fmla="*/ 0 h 19"/>
                  <a:gd name="T12" fmla="*/ 0 w 21"/>
                  <a:gd name="T13" fmla="*/ 3 h 19"/>
                  <a:gd name="T14" fmla="*/ 3 w 21"/>
                  <a:gd name="T15" fmla="*/ 7 h 19"/>
                  <a:gd name="T16" fmla="*/ 7 w 21"/>
                  <a:gd name="T17" fmla="*/ 12 h 19"/>
                  <a:gd name="T18" fmla="*/ 12 w 21"/>
                  <a:gd name="T19" fmla="*/ 16 h 19"/>
                  <a:gd name="T20" fmla="*/ 16 w 21"/>
                  <a:gd name="T21" fmla="*/ 19 h 19"/>
                  <a:gd name="T22" fmla="*/ 19 w 21"/>
                  <a:gd name="T23" fmla="*/ 19 h 19"/>
                  <a:gd name="T24" fmla="*/ 21 w 21"/>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9"/>
                  <a:gd name="T41" fmla="*/ 21 w 21"/>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9">
                    <a:moveTo>
                      <a:pt x="21" y="19"/>
                    </a:moveTo>
                    <a:lnTo>
                      <a:pt x="21" y="16"/>
                    </a:lnTo>
                    <a:lnTo>
                      <a:pt x="19" y="9"/>
                    </a:lnTo>
                    <a:lnTo>
                      <a:pt x="14" y="3"/>
                    </a:lnTo>
                    <a:lnTo>
                      <a:pt x="7" y="0"/>
                    </a:lnTo>
                    <a:lnTo>
                      <a:pt x="3" y="0"/>
                    </a:lnTo>
                    <a:lnTo>
                      <a:pt x="0" y="3"/>
                    </a:lnTo>
                    <a:lnTo>
                      <a:pt x="3" y="7"/>
                    </a:lnTo>
                    <a:lnTo>
                      <a:pt x="7" y="12"/>
                    </a:lnTo>
                    <a:lnTo>
                      <a:pt x="12" y="16"/>
                    </a:lnTo>
                    <a:lnTo>
                      <a:pt x="16" y="19"/>
                    </a:lnTo>
                    <a:lnTo>
                      <a:pt x="19" y="19"/>
                    </a:lnTo>
                    <a:lnTo>
                      <a:pt x="21" y="19"/>
                    </a:lnTo>
                    <a:close/>
                  </a:path>
                </a:pathLst>
              </a:custGeom>
              <a:grpFill/>
              <a:ln w="12700">
                <a:solidFill>
                  <a:schemeClr val="bg1"/>
                </a:solidFill>
                <a:round/>
                <a:headEnd/>
                <a:tailEnd/>
              </a:ln>
            </p:spPr>
            <p:txBody>
              <a:bodyPr/>
              <a:lstStyle/>
              <a:p>
                <a:pPr eaLnBrk="1" hangingPunct="1">
                  <a:defRPr/>
                </a:pPr>
                <a:endParaRPr lang="en-US"/>
              </a:p>
            </p:txBody>
          </p:sp>
          <p:sp>
            <p:nvSpPr>
              <p:cNvPr id="61" name="Freeform 150">
                <a:extLst>
                  <a:ext uri="{FF2B5EF4-FFF2-40B4-BE49-F238E27FC236}">
                    <a16:creationId xmlns:a16="http://schemas.microsoft.com/office/drawing/2014/main" id="{6780CE46-6308-F0BC-E010-5E1E893F4ABB}"/>
                  </a:ext>
                </a:extLst>
              </p:cNvPr>
              <p:cNvSpPr>
                <a:spLocks/>
              </p:cNvSpPr>
              <p:nvPr/>
            </p:nvSpPr>
            <p:spPr bwMode="auto">
              <a:xfrm>
                <a:off x="2381250" y="1433513"/>
                <a:ext cx="42863" cy="36512"/>
              </a:xfrm>
              <a:custGeom>
                <a:avLst/>
                <a:gdLst>
                  <a:gd name="T0" fmla="*/ 27 w 27"/>
                  <a:gd name="T1" fmla="*/ 21 h 23"/>
                  <a:gd name="T2" fmla="*/ 25 w 27"/>
                  <a:gd name="T3" fmla="*/ 18 h 23"/>
                  <a:gd name="T4" fmla="*/ 23 w 27"/>
                  <a:gd name="T5" fmla="*/ 14 h 23"/>
                  <a:gd name="T6" fmla="*/ 18 w 27"/>
                  <a:gd name="T7" fmla="*/ 9 h 23"/>
                  <a:gd name="T8" fmla="*/ 12 w 27"/>
                  <a:gd name="T9" fmla="*/ 2 h 23"/>
                  <a:gd name="T10" fmla="*/ 5 w 27"/>
                  <a:gd name="T11" fmla="*/ 0 h 23"/>
                  <a:gd name="T12" fmla="*/ 0 w 27"/>
                  <a:gd name="T13" fmla="*/ 2 h 23"/>
                  <a:gd name="T14" fmla="*/ 0 w 27"/>
                  <a:gd name="T15" fmla="*/ 7 h 23"/>
                  <a:gd name="T16" fmla="*/ 2 w 27"/>
                  <a:gd name="T17" fmla="*/ 11 h 23"/>
                  <a:gd name="T18" fmla="*/ 9 w 27"/>
                  <a:gd name="T19" fmla="*/ 16 h 23"/>
                  <a:gd name="T20" fmla="*/ 16 w 27"/>
                  <a:gd name="T21" fmla="*/ 21 h 23"/>
                  <a:gd name="T22" fmla="*/ 21 w 27"/>
                  <a:gd name="T23" fmla="*/ 23 h 23"/>
                  <a:gd name="T24" fmla="*/ 27 w 27"/>
                  <a:gd name="T25" fmla="*/ 2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3"/>
                  <a:gd name="T41" fmla="*/ 27 w 27"/>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3">
                    <a:moveTo>
                      <a:pt x="27" y="21"/>
                    </a:moveTo>
                    <a:lnTo>
                      <a:pt x="25" y="18"/>
                    </a:lnTo>
                    <a:lnTo>
                      <a:pt x="23" y="14"/>
                    </a:lnTo>
                    <a:lnTo>
                      <a:pt x="18" y="9"/>
                    </a:lnTo>
                    <a:lnTo>
                      <a:pt x="12" y="2"/>
                    </a:lnTo>
                    <a:lnTo>
                      <a:pt x="5" y="0"/>
                    </a:lnTo>
                    <a:lnTo>
                      <a:pt x="0" y="2"/>
                    </a:lnTo>
                    <a:lnTo>
                      <a:pt x="0" y="7"/>
                    </a:lnTo>
                    <a:lnTo>
                      <a:pt x="2" y="11"/>
                    </a:lnTo>
                    <a:lnTo>
                      <a:pt x="9" y="16"/>
                    </a:lnTo>
                    <a:lnTo>
                      <a:pt x="16" y="21"/>
                    </a:lnTo>
                    <a:lnTo>
                      <a:pt x="21" y="23"/>
                    </a:lnTo>
                    <a:lnTo>
                      <a:pt x="27" y="21"/>
                    </a:lnTo>
                    <a:close/>
                  </a:path>
                </a:pathLst>
              </a:custGeom>
              <a:grpFill/>
              <a:ln w="12700">
                <a:solidFill>
                  <a:schemeClr val="bg1"/>
                </a:solidFill>
                <a:round/>
                <a:headEnd/>
                <a:tailEnd/>
              </a:ln>
            </p:spPr>
            <p:txBody>
              <a:bodyPr/>
              <a:lstStyle/>
              <a:p>
                <a:pPr eaLnBrk="1" hangingPunct="1">
                  <a:defRPr/>
                </a:pPr>
                <a:endParaRPr lang="en-US"/>
              </a:p>
            </p:txBody>
          </p:sp>
          <p:sp>
            <p:nvSpPr>
              <p:cNvPr id="62" name="Freeform 151">
                <a:extLst>
                  <a:ext uri="{FF2B5EF4-FFF2-40B4-BE49-F238E27FC236}">
                    <a16:creationId xmlns:a16="http://schemas.microsoft.com/office/drawing/2014/main" id="{20572178-6ABD-CE3E-216F-1CBD6BD8B417}"/>
                  </a:ext>
                </a:extLst>
              </p:cNvPr>
              <p:cNvSpPr>
                <a:spLocks/>
              </p:cNvSpPr>
              <p:nvPr/>
            </p:nvSpPr>
            <p:spPr bwMode="auto">
              <a:xfrm>
                <a:off x="1287463" y="1711325"/>
                <a:ext cx="101600" cy="39687"/>
              </a:xfrm>
              <a:custGeom>
                <a:avLst/>
                <a:gdLst>
                  <a:gd name="T0" fmla="*/ 64 w 64"/>
                  <a:gd name="T1" fmla="*/ 14 h 25"/>
                  <a:gd name="T2" fmla="*/ 37 w 64"/>
                  <a:gd name="T3" fmla="*/ 0 h 25"/>
                  <a:gd name="T4" fmla="*/ 7 w 64"/>
                  <a:gd name="T5" fmla="*/ 19 h 25"/>
                  <a:gd name="T6" fmla="*/ 5 w 64"/>
                  <a:gd name="T7" fmla="*/ 19 h 25"/>
                  <a:gd name="T8" fmla="*/ 2 w 64"/>
                  <a:gd name="T9" fmla="*/ 21 h 25"/>
                  <a:gd name="T10" fmla="*/ 0 w 64"/>
                  <a:gd name="T11" fmla="*/ 25 h 25"/>
                  <a:gd name="T12" fmla="*/ 9 w 64"/>
                  <a:gd name="T13" fmla="*/ 25 h 25"/>
                  <a:gd name="T14" fmla="*/ 25 w 64"/>
                  <a:gd name="T15" fmla="*/ 23 h 25"/>
                  <a:gd name="T16" fmla="*/ 43 w 64"/>
                  <a:gd name="T17" fmla="*/ 19 h 25"/>
                  <a:gd name="T18" fmla="*/ 57 w 64"/>
                  <a:gd name="T19" fmla="*/ 16 h 25"/>
                  <a:gd name="T20" fmla="*/ 64 w 64"/>
                  <a:gd name="T21" fmla="*/ 14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25"/>
                  <a:gd name="T35" fmla="*/ 64 w 64"/>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25">
                    <a:moveTo>
                      <a:pt x="64" y="14"/>
                    </a:moveTo>
                    <a:lnTo>
                      <a:pt x="37" y="0"/>
                    </a:lnTo>
                    <a:lnTo>
                      <a:pt x="7" y="19"/>
                    </a:lnTo>
                    <a:lnTo>
                      <a:pt x="5" y="19"/>
                    </a:lnTo>
                    <a:lnTo>
                      <a:pt x="2" y="21"/>
                    </a:lnTo>
                    <a:lnTo>
                      <a:pt x="0" y="25"/>
                    </a:lnTo>
                    <a:lnTo>
                      <a:pt x="9" y="25"/>
                    </a:lnTo>
                    <a:lnTo>
                      <a:pt x="25" y="23"/>
                    </a:lnTo>
                    <a:lnTo>
                      <a:pt x="43" y="19"/>
                    </a:lnTo>
                    <a:lnTo>
                      <a:pt x="57" y="16"/>
                    </a:lnTo>
                    <a:lnTo>
                      <a:pt x="64" y="14"/>
                    </a:lnTo>
                    <a:close/>
                  </a:path>
                </a:pathLst>
              </a:custGeom>
              <a:grpFill/>
              <a:ln w="12700">
                <a:solidFill>
                  <a:schemeClr val="bg1"/>
                </a:solidFill>
                <a:round/>
                <a:headEnd/>
                <a:tailEnd/>
              </a:ln>
            </p:spPr>
            <p:txBody>
              <a:bodyPr/>
              <a:lstStyle/>
              <a:p>
                <a:pPr eaLnBrk="1" hangingPunct="1">
                  <a:defRPr/>
                </a:pPr>
                <a:endParaRPr lang="en-US"/>
              </a:p>
            </p:txBody>
          </p:sp>
          <p:sp>
            <p:nvSpPr>
              <p:cNvPr id="63" name="Freeform 152">
                <a:extLst>
                  <a:ext uri="{FF2B5EF4-FFF2-40B4-BE49-F238E27FC236}">
                    <a16:creationId xmlns:a16="http://schemas.microsoft.com/office/drawing/2014/main" id="{CBF508F0-1003-D0E4-EF54-A669CB6F823C}"/>
                  </a:ext>
                </a:extLst>
              </p:cNvPr>
              <p:cNvSpPr>
                <a:spLocks/>
              </p:cNvSpPr>
              <p:nvPr/>
            </p:nvSpPr>
            <p:spPr bwMode="auto">
              <a:xfrm>
                <a:off x="1182688" y="1758950"/>
                <a:ext cx="101600" cy="68262"/>
              </a:xfrm>
              <a:custGeom>
                <a:avLst/>
                <a:gdLst>
                  <a:gd name="T0" fmla="*/ 64 w 64"/>
                  <a:gd name="T1" fmla="*/ 5 h 43"/>
                  <a:gd name="T2" fmla="*/ 61 w 64"/>
                  <a:gd name="T3" fmla="*/ 7 h 43"/>
                  <a:gd name="T4" fmla="*/ 57 w 64"/>
                  <a:gd name="T5" fmla="*/ 9 h 43"/>
                  <a:gd name="T6" fmla="*/ 52 w 64"/>
                  <a:gd name="T7" fmla="*/ 14 h 43"/>
                  <a:gd name="T8" fmla="*/ 43 w 64"/>
                  <a:gd name="T9" fmla="*/ 16 h 43"/>
                  <a:gd name="T10" fmla="*/ 39 w 64"/>
                  <a:gd name="T11" fmla="*/ 18 h 43"/>
                  <a:gd name="T12" fmla="*/ 36 w 64"/>
                  <a:gd name="T13" fmla="*/ 16 h 43"/>
                  <a:gd name="T14" fmla="*/ 36 w 64"/>
                  <a:gd name="T15" fmla="*/ 16 h 43"/>
                  <a:gd name="T16" fmla="*/ 32 w 64"/>
                  <a:gd name="T17" fmla="*/ 20 h 43"/>
                  <a:gd name="T18" fmla="*/ 25 w 64"/>
                  <a:gd name="T19" fmla="*/ 27 h 43"/>
                  <a:gd name="T20" fmla="*/ 20 w 64"/>
                  <a:gd name="T21" fmla="*/ 30 h 43"/>
                  <a:gd name="T22" fmla="*/ 16 w 64"/>
                  <a:gd name="T23" fmla="*/ 34 h 43"/>
                  <a:gd name="T24" fmla="*/ 14 w 64"/>
                  <a:gd name="T25" fmla="*/ 34 h 43"/>
                  <a:gd name="T26" fmla="*/ 11 w 64"/>
                  <a:gd name="T27" fmla="*/ 36 h 43"/>
                  <a:gd name="T28" fmla="*/ 7 w 64"/>
                  <a:gd name="T29" fmla="*/ 41 h 43"/>
                  <a:gd name="T30" fmla="*/ 2 w 64"/>
                  <a:gd name="T31" fmla="*/ 43 h 43"/>
                  <a:gd name="T32" fmla="*/ 0 w 64"/>
                  <a:gd name="T33" fmla="*/ 41 h 43"/>
                  <a:gd name="T34" fmla="*/ 2 w 64"/>
                  <a:gd name="T35" fmla="*/ 34 h 43"/>
                  <a:gd name="T36" fmla="*/ 7 w 64"/>
                  <a:gd name="T37" fmla="*/ 27 h 43"/>
                  <a:gd name="T38" fmla="*/ 9 w 64"/>
                  <a:gd name="T39" fmla="*/ 23 h 43"/>
                  <a:gd name="T40" fmla="*/ 11 w 64"/>
                  <a:gd name="T41" fmla="*/ 20 h 43"/>
                  <a:gd name="T42" fmla="*/ 36 w 64"/>
                  <a:gd name="T43" fmla="*/ 5 h 43"/>
                  <a:gd name="T44" fmla="*/ 39 w 64"/>
                  <a:gd name="T45" fmla="*/ 2 h 43"/>
                  <a:gd name="T46" fmla="*/ 48 w 64"/>
                  <a:gd name="T47" fmla="*/ 0 h 43"/>
                  <a:gd name="T48" fmla="*/ 55 w 64"/>
                  <a:gd name="T49" fmla="*/ 0 h 43"/>
                  <a:gd name="T50" fmla="*/ 64 w 64"/>
                  <a:gd name="T51" fmla="*/ 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43"/>
                  <a:gd name="T80" fmla="*/ 64 w 64"/>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43">
                    <a:moveTo>
                      <a:pt x="64" y="5"/>
                    </a:moveTo>
                    <a:lnTo>
                      <a:pt x="61" y="7"/>
                    </a:lnTo>
                    <a:lnTo>
                      <a:pt x="57" y="9"/>
                    </a:lnTo>
                    <a:lnTo>
                      <a:pt x="52" y="14"/>
                    </a:lnTo>
                    <a:lnTo>
                      <a:pt x="43" y="16"/>
                    </a:lnTo>
                    <a:lnTo>
                      <a:pt x="39" y="18"/>
                    </a:lnTo>
                    <a:lnTo>
                      <a:pt x="36" y="16"/>
                    </a:lnTo>
                    <a:lnTo>
                      <a:pt x="32" y="20"/>
                    </a:lnTo>
                    <a:lnTo>
                      <a:pt x="25" y="27"/>
                    </a:lnTo>
                    <a:lnTo>
                      <a:pt x="20" y="30"/>
                    </a:lnTo>
                    <a:lnTo>
                      <a:pt x="16" y="34"/>
                    </a:lnTo>
                    <a:lnTo>
                      <a:pt x="14" y="34"/>
                    </a:lnTo>
                    <a:lnTo>
                      <a:pt x="11" y="36"/>
                    </a:lnTo>
                    <a:lnTo>
                      <a:pt x="7" y="41"/>
                    </a:lnTo>
                    <a:lnTo>
                      <a:pt x="2" y="43"/>
                    </a:lnTo>
                    <a:lnTo>
                      <a:pt x="0" y="41"/>
                    </a:lnTo>
                    <a:lnTo>
                      <a:pt x="2" y="34"/>
                    </a:lnTo>
                    <a:lnTo>
                      <a:pt x="7" y="27"/>
                    </a:lnTo>
                    <a:lnTo>
                      <a:pt x="9" y="23"/>
                    </a:lnTo>
                    <a:lnTo>
                      <a:pt x="11" y="20"/>
                    </a:lnTo>
                    <a:lnTo>
                      <a:pt x="36" y="5"/>
                    </a:lnTo>
                    <a:lnTo>
                      <a:pt x="39" y="2"/>
                    </a:lnTo>
                    <a:lnTo>
                      <a:pt x="48" y="0"/>
                    </a:lnTo>
                    <a:lnTo>
                      <a:pt x="55" y="0"/>
                    </a:lnTo>
                    <a:lnTo>
                      <a:pt x="64" y="5"/>
                    </a:lnTo>
                    <a:close/>
                  </a:path>
                </a:pathLst>
              </a:custGeom>
              <a:grpFill/>
              <a:ln w="12700">
                <a:solidFill>
                  <a:schemeClr val="bg1"/>
                </a:solidFill>
                <a:round/>
                <a:headEnd/>
                <a:tailEnd/>
              </a:ln>
            </p:spPr>
            <p:txBody>
              <a:bodyPr/>
              <a:lstStyle/>
              <a:p>
                <a:pPr eaLnBrk="1" hangingPunct="1">
                  <a:defRPr/>
                </a:pPr>
                <a:endParaRPr lang="en-US"/>
              </a:p>
            </p:txBody>
          </p:sp>
          <p:sp>
            <p:nvSpPr>
              <p:cNvPr id="64" name="Freeform 153">
                <a:extLst>
                  <a:ext uri="{FF2B5EF4-FFF2-40B4-BE49-F238E27FC236}">
                    <a16:creationId xmlns:a16="http://schemas.microsoft.com/office/drawing/2014/main" id="{B2C08DE4-0F26-6957-368D-BD2DC879589E}"/>
                  </a:ext>
                </a:extLst>
              </p:cNvPr>
              <p:cNvSpPr>
                <a:spLocks/>
              </p:cNvSpPr>
              <p:nvPr/>
            </p:nvSpPr>
            <p:spPr bwMode="auto">
              <a:xfrm>
                <a:off x="1128713" y="1812925"/>
                <a:ext cx="28575" cy="22225"/>
              </a:xfrm>
              <a:custGeom>
                <a:avLst/>
                <a:gdLst>
                  <a:gd name="T0" fmla="*/ 18 w 18"/>
                  <a:gd name="T1" fmla="*/ 12 h 14"/>
                  <a:gd name="T2" fmla="*/ 18 w 18"/>
                  <a:gd name="T3" fmla="*/ 9 h 14"/>
                  <a:gd name="T4" fmla="*/ 16 w 18"/>
                  <a:gd name="T5" fmla="*/ 5 h 14"/>
                  <a:gd name="T6" fmla="*/ 11 w 18"/>
                  <a:gd name="T7" fmla="*/ 0 h 14"/>
                  <a:gd name="T8" fmla="*/ 4 w 18"/>
                  <a:gd name="T9" fmla="*/ 0 h 14"/>
                  <a:gd name="T10" fmla="*/ 0 w 18"/>
                  <a:gd name="T11" fmla="*/ 5 h 14"/>
                  <a:gd name="T12" fmla="*/ 2 w 18"/>
                  <a:gd name="T13" fmla="*/ 12 h 14"/>
                  <a:gd name="T14" fmla="*/ 9 w 18"/>
                  <a:gd name="T15" fmla="*/ 14 h 14"/>
                  <a:gd name="T16" fmla="*/ 18 w 1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4"/>
                  <a:gd name="T29" fmla="*/ 18 w 1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4">
                    <a:moveTo>
                      <a:pt x="18" y="12"/>
                    </a:moveTo>
                    <a:lnTo>
                      <a:pt x="18" y="9"/>
                    </a:lnTo>
                    <a:lnTo>
                      <a:pt x="16" y="5"/>
                    </a:lnTo>
                    <a:lnTo>
                      <a:pt x="11" y="0"/>
                    </a:lnTo>
                    <a:lnTo>
                      <a:pt x="4" y="0"/>
                    </a:lnTo>
                    <a:lnTo>
                      <a:pt x="0" y="5"/>
                    </a:lnTo>
                    <a:lnTo>
                      <a:pt x="2" y="12"/>
                    </a:lnTo>
                    <a:lnTo>
                      <a:pt x="9" y="14"/>
                    </a:lnTo>
                    <a:lnTo>
                      <a:pt x="18" y="12"/>
                    </a:lnTo>
                    <a:close/>
                  </a:path>
                </a:pathLst>
              </a:custGeom>
              <a:grpFill/>
              <a:ln w="12700">
                <a:solidFill>
                  <a:schemeClr val="bg1"/>
                </a:solidFill>
                <a:round/>
                <a:headEnd/>
                <a:tailEnd/>
              </a:ln>
            </p:spPr>
            <p:txBody>
              <a:bodyPr/>
              <a:lstStyle/>
              <a:p>
                <a:pPr eaLnBrk="1" hangingPunct="1">
                  <a:defRPr/>
                </a:pPr>
                <a:endParaRPr lang="en-US"/>
              </a:p>
            </p:txBody>
          </p:sp>
          <p:sp>
            <p:nvSpPr>
              <p:cNvPr id="65" name="Freeform 154">
                <a:extLst>
                  <a:ext uri="{FF2B5EF4-FFF2-40B4-BE49-F238E27FC236}">
                    <a16:creationId xmlns:a16="http://schemas.microsoft.com/office/drawing/2014/main" id="{52341CAE-4E2D-3F5C-1E7D-15CA14FF00CD}"/>
                  </a:ext>
                </a:extLst>
              </p:cNvPr>
              <p:cNvSpPr>
                <a:spLocks/>
              </p:cNvSpPr>
              <p:nvPr/>
            </p:nvSpPr>
            <p:spPr bwMode="auto">
              <a:xfrm>
                <a:off x="1089025" y="1838325"/>
                <a:ext cx="28575" cy="17462"/>
              </a:xfrm>
              <a:custGeom>
                <a:avLst/>
                <a:gdLst>
                  <a:gd name="T0" fmla="*/ 18 w 18"/>
                  <a:gd name="T1" fmla="*/ 2 h 11"/>
                  <a:gd name="T2" fmla="*/ 16 w 18"/>
                  <a:gd name="T3" fmla="*/ 2 h 11"/>
                  <a:gd name="T4" fmla="*/ 9 w 18"/>
                  <a:gd name="T5" fmla="*/ 0 h 11"/>
                  <a:gd name="T6" fmla="*/ 4 w 18"/>
                  <a:gd name="T7" fmla="*/ 2 h 11"/>
                  <a:gd name="T8" fmla="*/ 0 w 18"/>
                  <a:gd name="T9" fmla="*/ 7 h 11"/>
                  <a:gd name="T10" fmla="*/ 2 w 18"/>
                  <a:gd name="T11" fmla="*/ 11 h 11"/>
                  <a:gd name="T12" fmla="*/ 6 w 18"/>
                  <a:gd name="T13" fmla="*/ 11 h 11"/>
                  <a:gd name="T14" fmla="*/ 13 w 18"/>
                  <a:gd name="T15" fmla="*/ 9 h 11"/>
                  <a:gd name="T16" fmla="*/ 18 w 18"/>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1"/>
                  <a:gd name="T29" fmla="*/ 18 w 1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1">
                    <a:moveTo>
                      <a:pt x="18" y="2"/>
                    </a:moveTo>
                    <a:lnTo>
                      <a:pt x="16" y="2"/>
                    </a:lnTo>
                    <a:lnTo>
                      <a:pt x="9" y="0"/>
                    </a:lnTo>
                    <a:lnTo>
                      <a:pt x="4" y="2"/>
                    </a:lnTo>
                    <a:lnTo>
                      <a:pt x="0" y="7"/>
                    </a:lnTo>
                    <a:lnTo>
                      <a:pt x="2" y="11"/>
                    </a:lnTo>
                    <a:lnTo>
                      <a:pt x="6" y="11"/>
                    </a:lnTo>
                    <a:lnTo>
                      <a:pt x="13" y="9"/>
                    </a:lnTo>
                    <a:lnTo>
                      <a:pt x="18" y="2"/>
                    </a:lnTo>
                    <a:close/>
                  </a:path>
                </a:pathLst>
              </a:custGeom>
              <a:grpFill/>
              <a:ln w="12700">
                <a:solidFill>
                  <a:schemeClr val="bg1"/>
                </a:solidFill>
                <a:round/>
                <a:headEnd/>
                <a:tailEnd/>
              </a:ln>
            </p:spPr>
            <p:txBody>
              <a:bodyPr/>
              <a:lstStyle/>
              <a:p>
                <a:pPr eaLnBrk="1" hangingPunct="1">
                  <a:defRPr/>
                </a:pPr>
                <a:endParaRPr lang="en-US"/>
              </a:p>
            </p:txBody>
          </p:sp>
          <p:sp>
            <p:nvSpPr>
              <p:cNvPr id="66" name="Freeform 155">
                <a:extLst>
                  <a:ext uri="{FF2B5EF4-FFF2-40B4-BE49-F238E27FC236}">
                    <a16:creationId xmlns:a16="http://schemas.microsoft.com/office/drawing/2014/main" id="{A038A597-6D31-65F8-6511-DB83EEBD665F}"/>
                  </a:ext>
                </a:extLst>
              </p:cNvPr>
              <p:cNvSpPr>
                <a:spLocks/>
              </p:cNvSpPr>
              <p:nvPr/>
            </p:nvSpPr>
            <p:spPr bwMode="auto">
              <a:xfrm>
                <a:off x="1038225" y="1835150"/>
                <a:ext cx="20638" cy="20637"/>
              </a:xfrm>
              <a:custGeom>
                <a:avLst/>
                <a:gdLst>
                  <a:gd name="T0" fmla="*/ 13 w 13"/>
                  <a:gd name="T1" fmla="*/ 13 h 13"/>
                  <a:gd name="T2" fmla="*/ 13 w 13"/>
                  <a:gd name="T3" fmla="*/ 11 h 13"/>
                  <a:gd name="T4" fmla="*/ 11 w 13"/>
                  <a:gd name="T5" fmla="*/ 4 h 13"/>
                  <a:gd name="T6" fmla="*/ 6 w 13"/>
                  <a:gd name="T7" fmla="*/ 0 h 13"/>
                  <a:gd name="T8" fmla="*/ 2 w 13"/>
                  <a:gd name="T9" fmla="*/ 0 h 13"/>
                  <a:gd name="T10" fmla="*/ 0 w 13"/>
                  <a:gd name="T11" fmla="*/ 4 h 13"/>
                  <a:gd name="T12" fmla="*/ 2 w 13"/>
                  <a:gd name="T13" fmla="*/ 11 h 13"/>
                  <a:gd name="T14" fmla="*/ 9 w 13"/>
                  <a:gd name="T15" fmla="*/ 13 h 13"/>
                  <a:gd name="T16" fmla="*/ 13 w 13"/>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13" y="13"/>
                    </a:moveTo>
                    <a:lnTo>
                      <a:pt x="13" y="11"/>
                    </a:lnTo>
                    <a:lnTo>
                      <a:pt x="11" y="4"/>
                    </a:lnTo>
                    <a:lnTo>
                      <a:pt x="6" y="0"/>
                    </a:lnTo>
                    <a:lnTo>
                      <a:pt x="2" y="0"/>
                    </a:lnTo>
                    <a:lnTo>
                      <a:pt x="0" y="4"/>
                    </a:lnTo>
                    <a:lnTo>
                      <a:pt x="2" y="11"/>
                    </a:lnTo>
                    <a:lnTo>
                      <a:pt x="9" y="13"/>
                    </a:lnTo>
                    <a:lnTo>
                      <a:pt x="13" y="13"/>
                    </a:lnTo>
                    <a:close/>
                  </a:path>
                </a:pathLst>
              </a:custGeom>
              <a:grpFill/>
              <a:ln w="12700">
                <a:solidFill>
                  <a:schemeClr val="bg1"/>
                </a:solidFill>
                <a:round/>
                <a:headEnd/>
                <a:tailEnd/>
              </a:ln>
            </p:spPr>
            <p:txBody>
              <a:bodyPr/>
              <a:lstStyle/>
              <a:p>
                <a:pPr eaLnBrk="1" hangingPunct="1">
                  <a:defRPr/>
                </a:pPr>
                <a:endParaRPr lang="en-US"/>
              </a:p>
            </p:txBody>
          </p:sp>
          <p:sp>
            <p:nvSpPr>
              <p:cNvPr id="67" name="Freeform 156">
                <a:extLst>
                  <a:ext uri="{FF2B5EF4-FFF2-40B4-BE49-F238E27FC236}">
                    <a16:creationId xmlns:a16="http://schemas.microsoft.com/office/drawing/2014/main" id="{FD8C5680-9270-40B6-EE52-80B00D8E1A9C}"/>
                  </a:ext>
                </a:extLst>
              </p:cNvPr>
              <p:cNvSpPr>
                <a:spLocks/>
              </p:cNvSpPr>
              <p:nvPr/>
            </p:nvSpPr>
            <p:spPr bwMode="auto">
              <a:xfrm>
                <a:off x="1012825" y="1860550"/>
                <a:ext cx="14288" cy="14287"/>
              </a:xfrm>
              <a:custGeom>
                <a:avLst/>
                <a:gdLst>
                  <a:gd name="T0" fmla="*/ 6 w 9"/>
                  <a:gd name="T1" fmla="*/ 0 h 9"/>
                  <a:gd name="T2" fmla="*/ 4 w 9"/>
                  <a:gd name="T3" fmla="*/ 0 h 9"/>
                  <a:gd name="T4" fmla="*/ 2 w 9"/>
                  <a:gd name="T5" fmla="*/ 0 h 9"/>
                  <a:gd name="T6" fmla="*/ 0 w 9"/>
                  <a:gd name="T7" fmla="*/ 2 h 9"/>
                  <a:gd name="T8" fmla="*/ 0 w 9"/>
                  <a:gd name="T9" fmla="*/ 7 h 9"/>
                  <a:gd name="T10" fmla="*/ 4 w 9"/>
                  <a:gd name="T11" fmla="*/ 9 h 9"/>
                  <a:gd name="T12" fmla="*/ 6 w 9"/>
                  <a:gd name="T13" fmla="*/ 7 h 9"/>
                  <a:gd name="T14" fmla="*/ 9 w 9"/>
                  <a:gd name="T15" fmla="*/ 4 h 9"/>
                  <a:gd name="T16" fmla="*/ 6 w 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6" y="0"/>
                    </a:moveTo>
                    <a:lnTo>
                      <a:pt x="4" y="0"/>
                    </a:lnTo>
                    <a:lnTo>
                      <a:pt x="2" y="0"/>
                    </a:lnTo>
                    <a:lnTo>
                      <a:pt x="0" y="2"/>
                    </a:lnTo>
                    <a:lnTo>
                      <a:pt x="0" y="7"/>
                    </a:lnTo>
                    <a:lnTo>
                      <a:pt x="4" y="9"/>
                    </a:lnTo>
                    <a:lnTo>
                      <a:pt x="6" y="7"/>
                    </a:lnTo>
                    <a:lnTo>
                      <a:pt x="9" y="4"/>
                    </a:lnTo>
                    <a:lnTo>
                      <a:pt x="6" y="0"/>
                    </a:lnTo>
                    <a:close/>
                  </a:path>
                </a:pathLst>
              </a:custGeom>
              <a:grpFill/>
              <a:ln w="12700">
                <a:solidFill>
                  <a:schemeClr val="bg1"/>
                </a:solidFill>
                <a:round/>
                <a:headEnd/>
                <a:tailEnd/>
              </a:ln>
            </p:spPr>
            <p:txBody>
              <a:bodyPr/>
              <a:lstStyle/>
              <a:p>
                <a:pPr eaLnBrk="1" hangingPunct="1">
                  <a:defRPr/>
                </a:pPr>
                <a:endParaRPr lang="en-US"/>
              </a:p>
            </p:txBody>
          </p:sp>
        </p:grpSp>
        <p:grpSp>
          <p:nvGrpSpPr>
            <p:cNvPr id="68" name="Group 62">
              <a:extLst>
                <a:ext uri="{FF2B5EF4-FFF2-40B4-BE49-F238E27FC236}">
                  <a16:creationId xmlns:a16="http://schemas.microsoft.com/office/drawing/2014/main" id="{92237C66-20C0-E389-6054-E74C3C61C616}"/>
                </a:ext>
              </a:extLst>
            </p:cNvPr>
            <p:cNvGrpSpPr>
              <a:grpSpLocks/>
            </p:cNvGrpSpPr>
            <p:nvPr/>
          </p:nvGrpSpPr>
          <p:grpSpPr bwMode="auto">
            <a:xfrm>
              <a:off x="533400" y="3962400"/>
              <a:ext cx="1287086" cy="827148"/>
              <a:chOff x="993775" y="4767263"/>
              <a:chExt cx="1101726" cy="708025"/>
            </a:xfrm>
            <a:grpFill/>
          </p:grpSpPr>
          <p:sp>
            <p:nvSpPr>
              <p:cNvPr id="69" name="Freeform 165">
                <a:extLst>
                  <a:ext uri="{FF2B5EF4-FFF2-40B4-BE49-F238E27FC236}">
                    <a16:creationId xmlns:a16="http://schemas.microsoft.com/office/drawing/2014/main" id="{DA6E71F5-4959-7D93-B44B-259BF7EC1FE5}"/>
                  </a:ext>
                </a:extLst>
              </p:cNvPr>
              <p:cNvSpPr>
                <a:spLocks/>
              </p:cNvSpPr>
              <p:nvPr/>
            </p:nvSpPr>
            <p:spPr bwMode="auto">
              <a:xfrm>
                <a:off x="993775" y="4821238"/>
                <a:ext cx="39688" cy="42862"/>
              </a:xfrm>
              <a:custGeom>
                <a:avLst/>
                <a:gdLst>
                  <a:gd name="T0" fmla="*/ 21 w 25"/>
                  <a:gd name="T1" fmla="*/ 0 h 27"/>
                  <a:gd name="T2" fmla="*/ 0 w 25"/>
                  <a:gd name="T3" fmla="*/ 20 h 27"/>
                  <a:gd name="T4" fmla="*/ 2 w 25"/>
                  <a:gd name="T5" fmla="*/ 23 h 27"/>
                  <a:gd name="T6" fmla="*/ 5 w 25"/>
                  <a:gd name="T7" fmla="*/ 25 h 27"/>
                  <a:gd name="T8" fmla="*/ 9 w 25"/>
                  <a:gd name="T9" fmla="*/ 27 h 27"/>
                  <a:gd name="T10" fmla="*/ 14 w 25"/>
                  <a:gd name="T11" fmla="*/ 25 h 27"/>
                  <a:gd name="T12" fmla="*/ 18 w 25"/>
                  <a:gd name="T13" fmla="*/ 20 h 27"/>
                  <a:gd name="T14" fmla="*/ 21 w 25"/>
                  <a:gd name="T15" fmla="*/ 16 h 27"/>
                  <a:gd name="T16" fmla="*/ 21 w 25"/>
                  <a:gd name="T17" fmla="*/ 13 h 27"/>
                  <a:gd name="T18" fmla="*/ 21 w 25"/>
                  <a:gd name="T19" fmla="*/ 11 h 27"/>
                  <a:gd name="T20" fmla="*/ 23 w 25"/>
                  <a:gd name="T21" fmla="*/ 9 h 27"/>
                  <a:gd name="T22" fmla="*/ 25 w 25"/>
                  <a:gd name="T23" fmla="*/ 4 h 27"/>
                  <a:gd name="T24" fmla="*/ 25 w 25"/>
                  <a:gd name="T25" fmla="*/ 2 h 27"/>
                  <a:gd name="T26" fmla="*/ 21 w 25"/>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7"/>
                  <a:gd name="T44" fmla="*/ 25 w 25"/>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7">
                    <a:moveTo>
                      <a:pt x="21" y="0"/>
                    </a:moveTo>
                    <a:lnTo>
                      <a:pt x="0" y="20"/>
                    </a:lnTo>
                    <a:lnTo>
                      <a:pt x="2" y="23"/>
                    </a:lnTo>
                    <a:lnTo>
                      <a:pt x="5" y="25"/>
                    </a:lnTo>
                    <a:lnTo>
                      <a:pt x="9" y="27"/>
                    </a:lnTo>
                    <a:lnTo>
                      <a:pt x="14" y="25"/>
                    </a:lnTo>
                    <a:lnTo>
                      <a:pt x="18" y="20"/>
                    </a:lnTo>
                    <a:lnTo>
                      <a:pt x="21" y="16"/>
                    </a:lnTo>
                    <a:lnTo>
                      <a:pt x="21" y="13"/>
                    </a:lnTo>
                    <a:lnTo>
                      <a:pt x="21" y="11"/>
                    </a:lnTo>
                    <a:lnTo>
                      <a:pt x="23" y="9"/>
                    </a:lnTo>
                    <a:lnTo>
                      <a:pt x="25" y="4"/>
                    </a:lnTo>
                    <a:lnTo>
                      <a:pt x="25" y="2"/>
                    </a:lnTo>
                    <a:lnTo>
                      <a:pt x="21" y="0"/>
                    </a:lnTo>
                    <a:close/>
                  </a:path>
                </a:pathLst>
              </a:custGeom>
              <a:grpFill/>
              <a:ln w="12700">
                <a:solidFill>
                  <a:schemeClr val="bg1"/>
                </a:solidFill>
                <a:round/>
                <a:headEnd/>
                <a:tailEnd/>
              </a:ln>
            </p:spPr>
            <p:txBody>
              <a:bodyPr/>
              <a:lstStyle/>
              <a:p>
                <a:pPr eaLnBrk="1" hangingPunct="1">
                  <a:defRPr/>
                </a:pPr>
                <a:endParaRPr lang="en-US"/>
              </a:p>
            </p:txBody>
          </p:sp>
          <p:sp>
            <p:nvSpPr>
              <p:cNvPr id="70" name="Freeform 166">
                <a:extLst>
                  <a:ext uri="{FF2B5EF4-FFF2-40B4-BE49-F238E27FC236}">
                    <a16:creationId xmlns:a16="http://schemas.microsoft.com/office/drawing/2014/main" id="{09095E81-FB46-57A7-E3B2-35030B0EFAA5}"/>
                  </a:ext>
                </a:extLst>
              </p:cNvPr>
              <p:cNvSpPr>
                <a:spLocks/>
              </p:cNvSpPr>
              <p:nvPr/>
            </p:nvSpPr>
            <p:spPr bwMode="auto">
              <a:xfrm>
                <a:off x="1089025" y="4767263"/>
                <a:ext cx="104775" cy="79375"/>
              </a:xfrm>
              <a:custGeom>
                <a:avLst/>
                <a:gdLst>
                  <a:gd name="T0" fmla="*/ 18 w 66"/>
                  <a:gd name="T1" fmla="*/ 2 h 50"/>
                  <a:gd name="T2" fmla="*/ 13 w 66"/>
                  <a:gd name="T3" fmla="*/ 4 h 50"/>
                  <a:gd name="T4" fmla="*/ 6 w 66"/>
                  <a:gd name="T5" fmla="*/ 11 h 50"/>
                  <a:gd name="T6" fmla="*/ 0 w 66"/>
                  <a:gd name="T7" fmla="*/ 20 h 50"/>
                  <a:gd name="T8" fmla="*/ 0 w 66"/>
                  <a:gd name="T9" fmla="*/ 27 h 50"/>
                  <a:gd name="T10" fmla="*/ 4 w 66"/>
                  <a:gd name="T11" fmla="*/ 31 h 50"/>
                  <a:gd name="T12" fmla="*/ 9 w 66"/>
                  <a:gd name="T13" fmla="*/ 36 h 50"/>
                  <a:gd name="T14" fmla="*/ 16 w 66"/>
                  <a:gd name="T15" fmla="*/ 38 h 50"/>
                  <a:gd name="T16" fmla="*/ 22 w 66"/>
                  <a:gd name="T17" fmla="*/ 43 h 50"/>
                  <a:gd name="T18" fmla="*/ 31 w 66"/>
                  <a:gd name="T19" fmla="*/ 47 h 50"/>
                  <a:gd name="T20" fmla="*/ 41 w 66"/>
                  <a:gd name="T21" fmla="*/ 50 h 50"/>
                  <a:gd name="T22" fmla="*/ 47 w 66"/>
                  <a:gd name="T23" fmla="*/ 50 h 50"/>
                  <a:gd name="T24" fmla="*/ 54 w 66"/>
                  <a:gd name="T25" fmla="*/ 45 h 50"/>
                  <a:gd name="T26" fmla="*/ 59 w 66"/>
                  <a:gd name="T27" fmla="*/ 41 h 50"/>
                  <a:gd name="T28" fmla="*/ 61 w 66"/>
                  <a:gd name="T29" fmla="*/ 36 h 50"/>
                  <a:gd name="T30" fmla="*/ 61 w 66"/>
                  <a:gd name="T31" fmla="*/ 31 h 50"/>
                  <a:gd name="T32" fmla="*/ 61 w 66"/>
                  <a:gd name="T33" fmla="*/ 25 h 50"/>
                  <a:gd name="T34" fmla="*/ 63 w 66"/>
                  <a:gd name="T35" fmla="*/ 20 h 50"/>
                  <a:gd name="T36" fmla="*/ 66 w 66"/>
                  <a:gd name="T37" fmla="*/ 16 h 50"/>
                  <a:gd name="T38" fmla="*/ 66 w 66"/>
                  <a:gd name="T39" fmla="*/ 11 h 50"/>
                  <a:gd name="T40" fmla="*/ 57 w 66"/>
                  <a:gd name="T41" fmla="*/ 4 h 50"/>
                  <a:gd name="T42" fmla="*/ 41 w 66"/>
                  <a:gd name="T43" fmla="*/ 0 h 50"/>
                  <a:gd name="T44" fmla="*/ 29 w 66"/>
                  <a:gd name="T45" fmla="*/ 0 h 50"/>
                  <a:gd name="T46" fmla="*/ 20 w 66"/>
                  <a:gd name="T47" fmla="*/ 0 h 50"/>
                  <a:gd name="T48" fmla="*/ 18 w 66"/>
                  <a:gd name="T49" fmla="*/ 2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0"/>
                  <a:gd name="T77" fmla="*/ 66 w 6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0">
                    <a:moveTo>
                      <a:pt x="18" y="2"/>
                    </a:moveTo>
                    <a:lnTo>
                      <a:pt x="13" y="4"/>
                    </a:lnTo>
                    <a:lnTo>
                      <a:pt x="6" y="11"/>
                    </a:lnTo>
                    <a:lnTo>
                      <a:pt x="0" y="20"/>
                    </a:lnTo>
                    <a:lnTo>
                      <a:pt x="0" y="27"/>
                    </a:lnTo>
                    <a:lnTo>
                      <a:pt x="4" y="31"/>
                    </a:lnTo>
                    <a:lnTo>
                      <a:pt x="9" y="36"/>
                    </a:lnTo>
                    <a:lnTo>
                      <a:pt x="16" y="38"/>
                    </a:lnTo>
                    <a:lnTo>
                      <a:pt x="22" y="43"/>
                    </a:lnTo>
                    <a:lnTo>
                      <a:pt x="31" y="47"/>
                    </a:lnTo>
                    <a:lnTo>
                      <a:pt x="41" y="50"/>
                    </a:lnTo>
                    <a:lnTo>
                      <a:pt x="47" y="50"/>
                    </a:lnTo>
                    <a:lnTo>
                      <a:pt x="54" y="45"/>
                    </a:lnTo>
                    <a:lnTo>
                      <a:pt x="59" y="41"/>
                    </a:lnTo>
                    <a:lnTo>
                      <a:pt x="61" y="36"/>
                    </a:lnTo>
                    <a:lnTo>
                      <a:pt x="61" y="31"/>
                    </a:lnTo>
                    <a:lnTo>
                      <a:pt x="61" y="25"/>
                    </a:lnTo>
                    <a:lnTo>
                      <a:pt x="63" y="20"/>
                    </a:lnTo>
                    <a:lnTo>
                      <a:pt x="66" y="16"/>
                    </a:lnTo>
                    <a:lnTo>
                      <a:pt x="66" y="11"/>
                    </a:lnTo>
                    <a:lnTo>
                      <a:pt x="57" y="4"/>
                    </a:lnTo>
                    <a:lnTo>
                      <a:pt x="41" y="0"/>
                    </a:lnTo>
                    <a:lnTo>
                      <a:pt x="29" y="0"/>
                    </a:lnTo>
                    <a:lnTo>
                      <a:pt x="20" y="0"/>
                    </a:lnTo>
                    <a:lnTo>
                      <a:pt x="18" y="2"/>
                    </a:lnTo>
                    <a:close/>
                  </a:path>
                </a:pathLst>
              </a:custGeom>
              <a:grpFill/>
              <a:ln w="12700">
                <a:solidFill>
                  <a:schemeClr val="bg1"/>
                </a:solidFill>
                <a:round/>
                <a:headEnd/>
                <a:tailEnd/>
              </a:ln>
            </p:spPr>
            <p:txBody>
              <a:bodyPr/>
              <a:lstStyle/>
              <a:p>
                <a:pPr eaLnBrk="1" hangingPunct="1">
                  <a:defRPr/>
                </a:pPr>
                <a:endParaRPr lang="en-US"/>
              </a:p>
            </p:txBody>
          </p:sp>
          <p:sp>
            <p:nvSpPr>
              <p:cNvPr id="71" name="Freeform 167">
                <a:extLst>
                  <a:ext uri="{FF2B5EF4-FFF2-40B4-BE49-F238E27FC236}">
                    <a16:creationId xmlns:a16="http://schemas.microsoft.com/office/drawing/2014/main" id="{0080860C-0929-263C-9A24-15AD12B91D90}"/>
                  </a:ext>
                </a:extLst>
              </p:cNvPr>
              <p:cNvSpPr>
                <a:spLocks/>
              </p:cNvSpPr>
              <p:nvPr/>
            </p:nvSpPr>
            <p:spPr bwMode="auto">
              <a:xfrm>
                <a:off x="1403350" y="4881563"/>
                <a:ext cx="112713" cy="98425"/>
              </a:xfrm>
              <a:custGeom>
                <a:avLst/>
                <a:gdLst>
                  <a:gd name="T0" fmla="*/ 7 w 71"/>
                  <a:gd name="T1" fmla="*/ 19 h 62"/>
                  <a:gd name="T2" fmla="*/ 5 w 71"/>
                  <a:gd name="T3" fmla="*/ 21 h 62"/>
                  <a:gd name="T4" fmla="*/ 2 w 71"/>
                  <a:gd name="T5" fmla="*/ 23 h 62"/>
                  <a:gd name="T6" fmla="*/ 0 w 71"/>
                  <a:gd name="T7" fmla="*/ 30 h 62"/>
                  <a:gd name="T8" fmla="*/ 2 w 71"/>
                  <a:gd name="T9" fmla="*/ 35 h 62"/>
                  <a:gd name="T10" fmla="*/ 7 w 71"/>
                  <a:gd name="T11" fmla="*/ 39 h 62"/>
                  <a:gd name="T12" fmla="*/ 11 w 71"/>
                  <a:gd name="T13" fmla="*/ 41 h 62"/>
                  <a:gd name="T14" fmla="*/ 14 w 71"/>
                  <a:gd name="T15" fmla="*/ 44 h 62"/>
                  <a:gd name="T16" fmla="*/ 16 w 71"/>
                  <a:gd name="T17" fmla="*/ 48 h 62"/>
                  <a:gd name="T18" fmla="*/ 16 w 71"/>
                  <a:gd name="T19" fmla="*/ 53 h 62"/>
                  <a:gd name="T20" fmla="*/ 21 w 71"/>
                  <a:gd name="T21" fmla="*/ 55 h 62"/>
                  <a:gd name="T22" fmla="*/ 23 w 71"/>
                  <a:gd name="T23" fmla="*/ 55 h 62"/>
                  <a:gd name="T24" fmla="*/ 30 w 71"/>
                  <a:gd name="T25" fmla="*/ 55 h 62"/>
                  <a:gd name="T26" fmla="*/ 37 w 71"/>
                  <a:gd name="T27" fmla="*/ 55 h 62"/>
                  <a:gd name="T28" fmla="*/ 41 w 71"/>
                  <a:gd name="T29" fmla="*/ 57 h 62"/>
                  <a:gd name="T30" fmla="*/ 46 w 71"/>
                  <a:gd name="T31" fmla="*/ 62 h 62"/>
                  <a:gd name="T32" fmla="*/ 48 w 71"/>
                  <a:gd name="T33" fmla="*/ 62 h 62"/>
                  <a:gd name="T34" fmla="*/ 64 w 71"/>
                  <a:gd name="T35" fmla="*/ 62 h 62"/>
                  <a:gd name="T36" fmla="*/ 66 w 71"/>
                  <a:gd name="T37" fmla="*/ 60 h 62"/>
                  <a:gd name="T38" fmla="*/ 71 w 71"/>
                  <a:gd name="T39" fmla="*/ 57 h 62"/>
                  <a:gd name="T40" fmla="*/ 71 w 71"/>
                  <a:gd name="T41" fmla="*/ 51 h 62"/>
                  <a:gd name="T42" fmla="*/ 68 w 71"/>
                  <a:gd name="T43" fmla="*/ 46 h 62"/>
                  <a:gd name="T44" fmla="*/ 62 w 71"/>
                  <a:gd name="T45" fmla="*/ 41 h 62"/>
                  <a:gd name="T46" fmla="*/ 57 w 71"/>
                  <a:gd name="T47" fmla="*/ 39 h 62"/>
                  <a:gd name="T48" fmla="*/ 55 w 71"/>
                  <a:gd name="T49" fmla="*/ 37 h 62"/>
                  <a:gd name="T50" fmla="*/ 53 w 71"/>
                  <a:gd name="T51" fmla="*/ 30 h 62"/>
                  <a:gd name="T52" fmla="*/ 53 w 71"/>
                  <a:gd name="T53" fmla="*/ 26 h 62"/>
                  <a:gd name="T54" fmla="*/ 55 w 71"/>
                  <a:gd name="T55" fmla="*/ 23 h 62"/>
                  <a:gd name="T56" fmla="*/ 55 w 71"/>
                  <a:gd name="T57" fmla="*/ 23 h 62"/>
                  <a:gd name="T58" fmla="*/ 50 w 71"/>
                  <a:gd name="T59" fmla="*/ 19 h 62"/>
                  <a:gd name="T60" fmla="*/ 43 w 71"/>
                  <a:gd name="T61" fmla="*/ 10 h 62"/>
                  <a:gd name="T62" fmla="*/ 34 w 71"/>
                  <a:gd name="T63" fmla="*/ 3 h 62"/>
                  <a:gd name="T64" fmla="*/ 27 w 71"/>
                  <a:gd name="T65" fmla="*/ 0 h 62"/>
                  <a:gd name="T66" fmla="*/ 23 w 71"/>
                  <a:gd name="T67" fmla="*/ 5 h 62"/>
                  <a:gd name="T68" fmla="*/ 18 w 71"/>
                  <a:gd name="T69" fmla="*/ 12 h 62"/>
                  <a:gd name="T70" fmla="*/ 14 w 71"/>
                  <a:gd name="T71" fmla="*/ 16 h 62"/>
                  <a:gd name="T72" fmla="*/ 9 w 71"/>
                  <a:gd name="T73" fmla="*/ 19 h 62"/>
                  <a:gd name="T74" fmla="*/ 7 w 71"/>
                  <a:gd name="T75" fmla="*/ 19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
                  <a:gd name="T115" fmla="*/ 0 h 62"/>
                  <a:gd name="T116" fmla="*/ 71 w 71"/>
                  <a:gd name="T117" fmla="*/ 62 h 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 h="62">
                    <a:moveTo>
                      <a:pt x="7" y="19"/>
                    </a:moveTo>
                    <a:lnTo>
                      <a:pt x="5" y="21"/>
                    </a:lnTo>
                    <a:lnTo>
                      <a:pt x="2" y="23"/>
                    </a:lnTo>
                    <a:lnTo>
                      <a:pt x="0" y="30"/>
                    </a:lnTo>
                    <a:lnTo>
                      <a:pt x="2" y="35"/>
                    </a:lnTo>
                    <a:lnTo>
                      <a:pt x="7" y="39"/>
                    </a:lnTo>
                    <a:lnTo>
                      <a:pt x="11" y="41"/>
                    </a:lnTo>
                    <a:lnTo>
                      <a:pt x="14" y="44"/>
                    </a:lnTo>
                    <a:lnTo>
                      <a:pt x="16" y="48"/>
                    </a:lnTo>
                    <a:lnTo>
                      <a:pt x="16" y="53"/>
                    </a:lnTo>
                    <a:lnTo>
                      <a:pt x="21" y="55"/>
                    </a:lnTo>
                    <a:lnTo>
                      <a:pt x="23" y="55"/>
                    </a:lnTo>
                    <a:lnTo>
                      <a:pt x="30" y="55"/>
                    </a:lnTo>
                    <a:lnTo>
                      <a:pt x="37" y="55"/>
                    </a:lnTo>
                    <a:lnTo>
                      <a:pt x="41" y="57"/>
                    </a:lnTo>
                    <a:lnTo>
                      <a:pt x="46" y="62"/>
                    </a:lnTo>
                    <a:lnTo>
                      <a:pt x="48" y="62"/>
                    </a:lnTo>
                    <a:lnTo>
                      <a:pt x="64" y="62"/>
                    </a:lnTo>
                    <a:lnTo>
                      <a:pt x="66" y="60"/>
                    </a:lnTo>
                    <a:lnTo>
                      <a:pt x="71" y="57"/>
                    </a:lnTo>
                    <a:lnTo>
                      <a:pt x="71" y="51"/>
                    </a:lnTo>
                    <a:lnTo>
                      <a:pt x="68" y="46"/>
                    </a:lnTo>
                    <a:lnTo>
                      <a:pt x="62" y="41"/>
                    </a:lnTo>
                    <a:lnTo>
                      <a:pt x="57" y="39"/>
                    </a:lnTo>
                    <a:lnTo>
                      <a:pt x="55" y="37"/>
                    </a:lnTo>
                    <a:lnTo>
                      <a:pt x="53" y="30"/>
                    </a:lnTo>
                    <a:lnTo>
                      <a:pt x="53" y="26"/>
                    </a:lnTo>
                    <a:lnTo>
                      <a:pt x="55" y="23"/>
                    </a:lnTo>
                    <a:lnTo>
                      <a:pt x="50" y="19"/>
                    </a:lnTo>
                    <a:lnTo>
                      <a:pt x="43" y="10"/>
                    </a:lnTo>
                    <a:lnTo>
                      <a:pt x="34" y="3"/>
                    </a:lnTo>
                    <a:lnTo>
                      <a:pt x="27" y="0"/>
                    </a:lnTo>
                    <a:lnTo>
                      <a:pt x="23" y="5"/>
                    </a:lnTo>
                    <a:lnTo>
                      <a:pt x="18" y="12"/>
                    </a:lnTo>
                    <a:lnTo>
                      <a:pt x="14" y="16"/>
                    </a:lnTo>
                    <a:lnTo>
                      <a:pt x="9" y="19"/>
                    </a:lnTo>
                    <a:lnTo>
                      <a:pt x="7" y="19"/>
                    </a:lnTo>
                    <a:close/>
                  </a:path>
                </a:pathLst>
              </a:custGeom>
              <a:grpFill/>
              <a:ln w="12700">
                <a:solidFill>
                  <a:schemeClr val="bg1"/>
                </a:solidFill>
                <a:round/>
                <a:headEnd/>
                <a:tailEnd/>
              </a:ln>
            </p:spPr>
            <p:txBody>
              <a:bodyPr/>
              <a:lstStyle/>
              <a:p>
                <a:pPr eaLnBrk="1" hangingPunct="1">
                  <a:defRPr/>
                </a:pPr>
                <a:endParaRPr lang="en-US"/>
              </a:p>
            </p:txBody>
          </p:sp>
          <p:sp>
            <p:nvSpPr>
              <p:cNvPr id="72" name="Freeform 168">
                <a:extLst>
                  <a:ext uri="{FF2B5EF4-FFF2-40B4-BE49-F238E27FC236}">
                    <a16:creationId xmlns:a16="http://schemas.microsoft.com/office/drawing/2014/main" id="{17926223-D488-9473-D671-E31CCFD6E9B3}"/>
                  </a:ext>
                </a:extLst>
              </p:cNvPr>
              <p:cNvSpPr>
                <a:spLocks/>
              </p:cNvSpPr>
              <p:nvPr/>
            </p:nvSpPr>
            <p:spPr bwMode="auto">
              <a:xfrm>
                <a:off x="1595438" y="4987925"/>
                <a:ext cx="107950" cy="42862"/>
              </a:xfrm>
              <a:custGeom>
                <a:avLst/>
                <a:gdLst>
                  <a:gd name="T0" fmla="*/ 0 w 68"/>
                  <a:gd name="T1" fmla="*/ 15 h 27"/>
                  <a:gd name="T2" fmla="*/ 5 w 68"/>
                  <a:gd name="T3" fmla="*/ 15 h 27"/>
                  <a:gd name="T4" fmla="*/ 11 w 68"/>
                  <a:gd name="T5" fmla="*/ 15 h 27"/>
                  <a:gd name="T6" fmla="*/ 23 w 68"/>
                  <a:gd name="T7" fmla="*/ 18 h 27"/>
                  <a:gd name="T8" fmla="*/ 30 w 68"/>
                  <a:gd name="T9" fmla="*/ 22 h 27"/>
                  <a:gd name="T10" fmla="*/ 34 w 68"/>
                  <a:gd name="T11" fmla="*/ 25 h 27"/>
                  <a:gd name="T12" fmla="*/ 36 w 68"/>
                  <a:gd name="T13" fmla="*/ 25 h 27"/>
                  <a:gd name="T14" fmla="*/ 41 w 68"/>
                  <a:gd name="T15" fmla="*/ 25 h 27"/>
                  <a:gd name="T16" fmla="*/ 48 w 68"/>
                  <a:gd name="T17" fmla="*/ 25 h 27"/>
                  <a:gd name="T18" fmla="*/ 57 w 68"/>
                  <a:gd name="T19" fmla="*/ 27 h 27"/>
                  <a:gd name="T20" fmla="*/ 62 w 68"/>
                  <a:gd name="T21" fmla="*/ 27 h 27"/>
                  <a:gd name="T22" fmla="*/ 66 w 68"/>
                  <a:gd name="T23" fmla="*/ 25 h 27"/>
                  <a:gd name="T24" fmla="*/ 68 w 68"/>
                  <a:gd name="T25" fmla="*/ 18 h 27"/>
                  <a:gd name="T26" fmla="*/ 68 w 68"/>
                  <a:gd name="T27" fmla="*/ 11 h 27"/>
                  <a:gd name="T28" fmla="*/ 66 w 68"/>
                  <a:gd name="T29" fmla="*/ 6 h 27"/>
                  <a:gd name="T30" fmla="*/ 62 w 68"/>
                  <a:gd name="T31" fmla="*/ 4 h 27"/>
                  <a:gd name="T32" fmla="*/ 57 w 68"/>
                  <a:gd name="T33" fmla="*/ 4 h 27"/>
                  <a:gd name="T34" fmla="*/ 52 w 68"/>
                  <a:gd name="T35" fmla="*/ 4 h 27"/>
                  <a:gd name="T36" fmla="*/ 48 w 68"/>
                  <a:gd name="T37" fmla="*/ 6 h 27"/>
                  <a:gd name="T38" fmla="*/ 41 w 68"/>
                  <a:gd name="T39" fmla="*/ 6 h 27"/>
                  <a:gd name="T40" fmla="*/ 32 w 68"/>
                  <a:gd name="T41" fmla="*/ 4 h 27"/>
                  <a:gd name="T42" fmla="*/ 23 w 68"/>
                  <a:gd name="T43" fmla="*/ 2 h 27"/>
                  <a:gd name="T44" fmla="*/ 18 w 68"/>
                  <a:gd name="T45" fmla="*/ 0 h 27"/>
                  <a:gd name="T46" fmla="*/ 14 w 68"/>
                  <a:gd name="T47" fmla="*/ 0 h 27"/>
                  <a:gd name="T48" fmla="*/ 9 w 68"/>
                  <a:gd name="T49" fmla="*/ 2 h 27"/>
                  <a:gd name="T50" fmla="*/ 5 w 68"/>
                  <a:gd name="T51" fmla="*/ 6 h 27"/>
                  <a:gd name="T52" fmla="*/ 2 w 68"/>
                  <a:gd name="T53" fmla="*/ 11 h 27"/>
                  <a:gd name="T54" fmla="*/ 0 w 68"/>
                  <a:gd name="T55" fmla="*/ 13 h 27"/>
                  <a:gd name="T56" fmla="*/ 0 w 68"/>
                  <a:gd name="T57" fmla="*/ 15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27"/>
                  <a:gd name="T89" fmla="*/ 68 w 68"/>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27">
                    <a:moveTo>
                      <a:pt x="0" y="15"/>
                    </a:moveTo>
                    <a:lnTo>
                      <a:pt x="5" y="15"/>
                    </a:lnTo>
                    <a:lnTo>
                      <a:pt x="11" y="15"/>
                    </a:lnTo>
                    <a:lnTo>
                      <a:pt x="23" y="18"/>
                    </a:lnTo>
                    <a:lnTo>
                      <a:pt x="30" y="22"/>
                    </a:lnTo>
                    <a:lnTo>
                      <a:pt x="34" y="25"/>
                    </a:lnTo>
                    <a:lnTo>
                      <a:pt x="36" y="25"/>
                    </a:lnTo>
                    <a:lnTo>
                      <a:pt x="41" y="25"/>
                    </a:lnTo>
                    <a:lnTo>
                      <a:pt x="48" y="25"/>
                    </a:lnTo>
                    <a:lnTo>
                      <a:pt x="57" y="27"/>
                    </a:lnTo>
                    <a:lnTo>
                      <a:pt x="62" y="27"/>
                    </a:lnTo>
                    <a:lnTo>
                      <a:pt x="66" y="25"/>
                    </a:lnTo>
                    <a:lnTo>
                      <a:pt x="68" y="18"/>
                    </a:lnTo>
                    <a:lnTo>
                      <a:pt x="68" y="11"/>
                    </a:lnTo>
                    <a:lnTo>
                      <a:pt x="66" y="6"/>
                    </a:lnTo>
                    <a:lnTo>
                      <a:pt x="62" y="4"/>
                    </a:lnTo>
                    <a:lnTo>
                      <a:pt x="57" y="4"/>
                    </a:lnTo>
                    <a:lnTo>
                      <a:pt x="52" y="4"/>
                    </a:lnTo>
                    <a:lnTo>
                      <a:pt x="48" y="6"/>
                    </a:lnTo>
                    <a:lnTo>
                      <a:pt x="41" y="6"/>
                    </a:lnTo>
                    <a:lnTo>
                      <a:pt x="32" y="4"/>
                    </a:lnTo>
                    <a:lnTo>
                      <a:pt x="23" y="2"/>
                    </a:lnTo>
                    <a:lnTo>
                      <a:pt x="18" y="0"/>
                    </a:lnTo>
                    <a:lnTo>
                      <a:pt x="14" y="0"/>
                    </a:lnTo>
                    <a:lnTo>
                      <a:pt x="9" y="2"/>
                    </a:lnTo>
                    <a:lnTo>
                      <a:pt x="5" y="6"/>
                    </a:lnTo>
                    <a:lnTo>
                      <a:pt x="2" y="11"/>
                    </a:lnTo>
                    <a:lnTo>
                      <a:pt x="0" y="13"/>
                    </a:lnTo>
                    <a:lnTo>
                      <a:pt x="0" y="15"/>
                    </a:lnTo>
                    <a:close/>
                  </a:path>
                </a:pathLst>
              </a:custGeom>
              <a:grpFill/>
              <a:ln w="12700">
                <a:solidFill>
                  <a:schemeClr val="bg1"/>
                </a:solidFill>
                <a:round/>
                <a:headEnd/>
                <a:tailEnd/>
              </a:ln>
            </p:spPr>
            <p:txBody>
              <a:bodyPr/>
              <a:lstStyle/>
              <a:p>
                <a:pPr eaLnBrk="1" hangingPunct="1">
                  <a:defRPr/>
                </a:pPr>
                <a:endParaRPr lang="en-US"/>
              </a:p>
            </p:txBody>
          </p:sp>
          <p:sp>
            <p:nvSpPr>
              <p:cNvPr id="73" name="Freeform 169">
                <a:extLst>
                  <a:ext uri="{FF2B5EF4-FFF2-40B4-BE49-F238E27FC236}">
                    <a16:creationId xmlns:a16="http://schemas.microsoft.com/office/drawing/2014/main" id="{1740ABF4-9AC3-442E-A12B-D00594CE064E}"/>
                  </a:ext>
                </a:extLst>
              </p:cNvPr>
              <p:cNvSpPr>
                <a:spLocks/>
              </p:cNvSpPr>
              <p:nvPr/>
            </p:nvSpPr>
            <p:spPr bwMode="auto">
              <a:xfrm>
                <a:off x="1643063" y="5051425"/>
                <a:ext cx="53975" cy="44450"/>
              </a:xfrm>
              <a:custGeom>
                <a:avLst/>
                <a:gdLst>
                  <a:gd name="T0" fmla="*/ 29 w 34"/>
                  <a:gd name="T1" fmla="*/ 3 h 28"/>
                  <a:gd name="T2" fmla="*/ 32 w 34"/>
                  <a:gd name="T3" fmla="*/ 5 h 28"/>
                  <a:gd name="T4" fmla="*/ 34 w 34"/>
                  <a:gd name="T5" fmla="*/ 12 h 28"/>
                  <a:gd name="T6" fmla="*/ 34 w 34"/>
                  <a:gd name="T7" fmla="*/ 19 h 28"/>
                  <a:gd name="T8" fmla="*/ 32 w 34"/>
                  <a:gd name="T9" fmla="*/ 21 h 28"/>
                  <a:gd name="T10" fmla="*/ 27 w 34"/>
                  <a:gd name="T11" fmla="*/ 21 h 28"/>
                  <a:gd name="T12" fmla="*/ 25 w 34"/>
                  <a:gd name="T13" fmla="*/ 21 h 28"/>
                  <a:gd name="T14" fmla="*/ 22 w 34"/>
                  <a:gd name="T15" fmla="*/ 21 h 28"/>
                  <a:gd name="T16" fmla="*/ 22 w 34"/>
                  <a:gd name="T17" fmla="*/ 21 h 28"/>
                  <a:gd name="T18" fmla="*/ 20 w 34"/>
                  <a:gd name="T19" fmla="*/ 23 h 28"/>
                  <a:gd name="T20" fmla="*/ 16 w 34"/>
                  <a:gd name="T21" fmla="*/ 26 h 28"/>
                  <a:gd name="T22" fmla="*/ 11 w 34"/>
                  <a:gd name="T23" fmla="*/ 28 h 28"/>
                  <a:gd name="T24" fmla="*/ 9 w 34"/>
                  <a:gd name="T25" fmla="*/ 26 h 28"/>
                  <a:gd name="T26" fmla="*/ 9 w 34"/>
                  <a:gd name="T27" fmla="*/ 23 h 28"/>
                  <a:gd name="T28" fmla="*/ 9 w 34"/>
                  <a:gd name="T29" fmla="*/ 23 h 28"/>
                  <a:gd name="T30" fmla="*/ 9 w 34"/>
                  <a:gd name="T31" fmla="*/ 23 h 28"/>
                  <a:gd name="T32" fmla="*/ 6 w 34"/>
                  <a:gd name="T33" fmla="*/ 19 h 28"/>
                  <a:gd name="T34" fmla="*/ 2 w 34"/>
                  <a:gd name="T35" fmla="*/ 10 h 28"/>
                  <a:gd name="T36" fmla="*/ 0 w 34"/>
                  <a:gd name="T37" fmla="*/ 5 h 28"/>
                  <a:gd name="T38" fmla="*/ 0 w 34"/>
                  <a:gd name="T39" fmla="*/ 0 h 28"/>
                  <a:gd name="T40" fmla="*/ 6 w 34"/>
                  <a:gd name="T41" fmla="*/ 0 h 28"/>
                  <a:gd name="T42" fmla="*/ 16 w 34"/>
                  <a:gd name="T43" fmla="*/ 3 h 28"/>
                  <a:gd name="T44" fmla="*/ 22 w 34"/>
                  <a:gd name="T45" fmla="*/ 3 h 28"/>
                  <a:gd name="T46" fmla="*/ 27 w 34"/>
                  <a:gd name="T47" fmla="*/ 3 h 28"/>
                  <a:gd name="T48" fmla="*/ 29 w 34"/>
                  <a:gd name="T49" fmla="*/ 3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28"/>
                  <a:gd name="T77" fmla="*/ 34 w 3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28">
                    <a:moveTo>
                      <a:pt x="29" y="3"/>
                    </a:moveTo>
                    <a:lnTo>
                      <a:pt x="32" y="5"/>
                    </a:lnTo>
                    <a:lnTo>
                      <a:pt x="34" y="12"/>
                    </a:lnTo>
                    <a:lnTo>
                      <a:pt x="34" y="19"/>
                    </a:lnTo>
                    <a:lnTo>
                      <a:pt x="32" y="21"/>
                    </a:lnTo>
                    <a:lnTo>
                      <a:pt x="27" y="21"/>
                    </a:lnTo>
                    <a:lnTo>
                      <a:pt x="25" y="21"/>
                    </a:lnTo>
                    <a:lnTo>
                      <a:pt x="22" y="21"/>
                    </a:lnTo>
                    <a:lnTo>
                      <a:pt x="20" y="23"/>
                    </a:lnTo>
                    <a:lnTo>
                      <a:pt x="16" y="26"/>
                    </a:lnTo>
                    <a:lnTo>
                      <a:pt x="11" y="28"/>
                    </a:lnTo>
                    <a:lnTo>
                      <a:pt x="9" y="26"/>
                    </a:lnTo>
                    <a:lnTo>
                      <a:pt x="9" y="23"/>
                    </a:lnTo>
                    <a:lnTo>
                      <a:pt x="6" y="19"/>
                    </a:lnTo>
                    <a:lnTo>
                      <a:pt x="2" y="10"/>
                    </a:lnTo>
                    <a:lnTo>
                      <a:pt x="0" y="5"/>
                    </a:lnTo>
                    <a:lnTo>
                      <a:pt x="0" y="0"/>
                    </a:lnTo>
                    <a:lnTo>
                      <a:pt x="6" y="0"/>
                    </a:lnTo>
                    <a:lnTo>
                      <a:pt x="16" y="3"/>
                    </a:lnTo>
                    <a:lnTo>
                      <a:pt x="22" y="3"/>
                    </a:lnTo>
                    <a:lnTo>
                      <a:pt x="27" y="3"/>
                    </a:lnTo>
                    <a:lnTo>
                      <a:pt x="29" y="3"/>
                    </a:lnTo>
                    <a:close/>
                  </a:path>
                </a:pathLst>
              </a:custGeom>
              <a:grpFill/>
              <a:ln w="12700">
                <a:solidFill>
                  <a:schemeClr val="bg1"/>
                </a:solidFill>
                <a:round/>
                <a:headEnd/>
                <a:tailEnd/>
              </a:ln>
            </p:spPr>
            <p:txBody>
              <a:bodyPr/>
              <a:lstStyle/>
              <a:p>
                <a:pPr eaLnBrk="1" hangingPunct="1">
                  <a:defRPr/>
                </a:pPr>
                <a:endParaRPr lang="en-US"/>
              </a:p>
            </p:txBody>
          </p:sp>
          <p:sp>
            <p:nvSpPr>
              <p:cNvPr id="74" name="Freeform 170">
                <a:extLst>
                  <a:ext uri="{FF2B5EF4-FFF2-40B4-BE49-F238E27FC236}">
                    <a16:creationId xmlns:a16="http://schemas.microsoft.com/office/drawing/2014/main" id="{5625B80D-74A0-9A85-2822-8EB0A613A190}"/>
                  </a:ext>
                </a:extLst>
              </p:cNvPr>
              <p:cNvSpPr>
                <a:spLocks/>
              </p:cNvSpPr>
              <p:nvPr/>
            </p:nvSpPr>
            <p:spPr bwMode="auto">
              <a:xfrm>
                <a:off x="1711325" y="5027613"/>
                <a:ext cx="163513" cy="100012"/>
              </a:xfrm>
              <a:custGeom>
                <a:avLst/>
                <a:gdLst>
                  <a:gd name="T0" fmla="*/ 21 w 103"/>
                  <a:gd name="T1" fmla="*/ 4 h 63"/>
                  <a:gd name="T2" fmla="*/ 18 w 103"/>
                  <a:gd name="T3" fmla="*/ 2 h 63"/>
                  <a:gd name="T4" fmla="*/ 16 w 103"/>
                  <a:gd name="T5" fmla="*/ 0 h 63"/>
                  <a:gd name="T6" fmla="*/ 9 w 103"/>
                  <a:gd name="T7" fmla="*/ 0 h 63"/>
                  <a:gd name="T8" fmla="*/ 5 w 103"/>
                  <a:gd name="T9" fmla="*/ 4 h 63"/>
                  <a:gd name="T10" fmla="*/ 0 w 103"/>
                  <a:gd name="T11" fmla="*/ 11 h 63"/>
                  <a:gd name="T12" fmla="*/ 0 w 103"/>
                  <a:gd name="T13" fmla="*/ 13 h 63"/>
                  <a:gd name="T14" fmla="*/ 2 w 103"/>
                  <a:gd name="T15" fmla="*/ 18 h 63"/>
                  <a:gd name="T16" fmla="*/ 7 w 103"/>
                  <a:gd name="T17" fmla="*/ 22 h 63"/>
                  <a:gd name="T18" fmla="*/ 14 w 103"/>
                  <a:gd name="T19" fmla="*/ 27 h 63"/>
                  <a:gd name="T20" fmla="*/ 18 w 103"/>
                  <a:gd name="T21" fmla="*/ 34 h 63"/>
                  <a:gd name="T22" fmla="*/ 23 w 103"/>
                  <a:gd name="T23" fmla="*/ 36 h 63"/>
                  <a:gd name="T24" fmla="*/ 25 w 103"/>
                  <a:gd name="T25" fmla="*/ 38 h 63"/>
                  <a:gd name="T26" fmla="*/ 27 w 103"/>
                  <a:gd name="T27" fmla="*/ 38 h 63"/>
                  <a:gd name="T28" fmla="*/ 32 w 103"/>
                  <a:gd name="T29" fmla="*/ 36 h 63"/>
                  <a:gd name="T30" fmla="*/ 36 w 103"/>
                  <a:gd name="T31" fmla="*/ 36 h 63"/>
                  <a:gd name="T32" fmla="*/ 36 w 103"/>
                  <a:gd name="T33" fmla="*/ 41 h 63"/>
                  <a:gd name="T34" fmla="*/ 36 w 103"/>
                  <a:gd name="T35" fmla="*/ 47 h 63"/>
                  <a:gd name="T36" fmla="*/ 36 w 103"/>
                  <a:gd name="T37" fmla="*/ 54 h 63"/>
                  <a:gd name="T38" fmla="*/ 39 w 103"/>
                  <a:gd name="T39" fmla="*/ 61 h 63"/>
                  <a:gd name="T40" fmla="*/ 39 w 103"/>
                  <a:gd name="T41" fmla="*/ 63 h 63"/>
                  <a:gd name="T42" fmla="*/ 41 w 103"/>
                  <a:gd name="T43" fmla="*/ 63 h 63"/>
                  <a:gd name="T44" fmla="*/ 46 w 103"/>
                  <a:gd name="T45" fmla="*/ 63 h 63"/>
                  <a:gd name="T46" fmla="*/ 52 w 103"/>
                  <a:gd name="T47" fmla="*/ 63 h 63"/>
                  <a:gd name="T48" fmla="*/ 64 w 103"/>
                  <a:gd name="T49" fmla="*/ 59 h 63"/>
                  <a:gd name="T50" fmla="*/ 75 w 103"/>
                  <a:gd name="T51" fmla="*/ 54 h 63"/>
                  <a:gd name="T52" fmla="*/ 82 w 103"/>
                  <a:gd name="T53" fmla="*/ 52 h 63"/>
                  <a:gd name="T54" fmla="*/ 89 w 103"/>
                  <a:gd name="T55" fmla="*/ 47 h 63"/>
                  <a:gd name="T56" fmla="*/ 94 w 103"/>
                  <a:gd name="T57" fmla="*/ 45 h 63"/>
                  <a:gd name="T58" fmla="*/ 98 w 103"/>
                  <a:gd name="T59" fmla="*/ 43 h 63"/>
                  <a:gd name="T60" fmla="*/ 103 w 103"/>
                  <a:gd name="T61" fmla="*/ 38 h 63"/>
                  <a:gd name="T62" fmla="*/ 103 w 103"/>
                  <a:gd name="T63" fmla="*/ 34 h 63"/>
                  <a:gd name="T64" fmla="*/ 98 w 103"/>
                  <a:gd name="T65" fmla="*/ 31 h 63"/>
                  <a:gd name="T66" fmla="*/ 89 w 103"/>
                  <a:gd name="T67" fmla="*/ 29 h 63"/>
                  <a:gd name="T68" fmla="*/ 82 w 103"/>
                  <a:gd name="T69" fmla="*/ 27 h 63"/>
                  <a:gd name="T70" fmla="*/ 75 w 103"/>
                  <a:gd name="T71" fmla="*/ 25 h 63"/>
                  <a:gd name="T72" fmla="*/ 73 w 103"/>
                  <a:gd name="T73" fmla="*/ 22 h 63"/>
                  <a:gd name="T74" fmla="*/ 71 w 103"/>
                  <a:gd name="T75" fmla="*/ 20 h 63"/>
                  <a:gd name="T76" fmla="*/ 68 w 103"/>
                  <a:gd name="T77" fmla="*/ 15 h 63"/>
                  <a:gd name="T78" fmla="*/ 62 w 103"/>
                  <a:gd name="T79" fmla="*/ 11 h 63"/>
                  <a:gd name="T80" fmla="*/ 55 w 103"/>
                  <a:gd name="T81" fmla="*/ 9 h 63"/>
                  <a:gd name="T82" fmla="*/ 48 w 103"/>
                  <a:gd name="T83" fmla="*/ 11 h 63"/>
                  <a:gd name="T84" fmla="*/ 39 w 103"/>
                  <a:gd name="T85" fmla="*/ 11 h 63"/>
                  <a:gd name="T86" fmla="*/ 32 w 103"/>
                  <a:gd name="T87" fmla="*/ 11 h 63"/>
                  <a:gd name="T88" fmla="*/ 30 w 103"/>
                  <a:gd name="T89" fmla="*/ 11 h 63"/>
                  <a:gd name="T90" fmla="*/ 21 w 103"/>
                  <a:gd name="T91" fmla="*/ 4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
                  <a:gd name="T139" fmla="*/ 0 h 63"/>
                  <a:gd name="T140" fmla="*/ 103 w 103"/>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 h="63">
                    <a:moveTo>
                      <a:pt x="21" y="4"/>
                    </a:moveTo>
                    <a:lnTo>
                      <a:pt x="18" y="2"/>
                    </a:lnTo>
                    <a:lnTo>
                      <a:pt x="16" y="0"/>
                    </a:lnTo>
                    <a:lnTo>
                      <a:pt x="9" y="0"/>
                    </a:lnTo>
                    <a:lnTo>
                      <a:pt x="5" y="4"/>
                    </a:lnTo>
                    <a:lnTo>
                      <a:pt x="0" y="11"/>
                    </a:lnTo>
                    <a:lnTo>
                      <a:pt x="0" y="13"/>
                    </a:lnTo>
                    <a:lnTo>
                      <a:pt x="2" y="18"/>
                    </a:lnTo>
                    <a:lnTo>
                      <a:pt x="7" y="22"/>
                    </a:lnTo>
                    <a:lnTo>
                      <a:pt x="14" y="27"/>
                    </a:lnTo>
                    <a:lnTo>
                      <a:pt x="18" y="34"/>
                    </a:lnTo>
                    <a:lnTo>
                      <a:pt x="23" y="36"/>
                    </a:lnTo>
                    <a:lnTo>
                      <a:pt x="25" y="38"/>
                    </a:lnTo>
                    <a:lnTo>
                      <a:pt x="27" y="38"/>
                    </a:lnTo>
                    <a:lnTo>
                      <a:pt x="32" y="36"/>
                    </a:lnTo>
                    <a:lnTo>
                      <a:pt x="36" y="36"/>
                    </a:lnTo>
                    <a:lnTo>
                      <a:pt x="36" y="41"/>
                    </a:lnTo>
                    <a:lnTo>
                      <a:pt x="36" y="47"/>
                    </a:lnTo>
                    <a:lnTo>
                      <a:pt x="36" y="54"/>
                    </a:lnTo>
                    <a:lnTo>
                      <a:pt x="39" y="61"/>
                    </a:lnTo>
                    <a:lnTo>
                      <a:pt x="39" y="63"/>
                    </a:lnTo>
                    <a:lnTo>
                      <a:pt x="41" y="63"/>
                    </a:lnTo>
                    <a:lnTo>
                      <a:pt x="46" y="63"/>
                    </a:lnTo>
                    <a:lnTo>
                      <a:pt x="52" y="63"/>
                    </a:lnTo>
                    <a:lnTo>
                      <a:pt x="64" y="59"/>
                    </a:lnTo>
                    <a:lnTo>
                      <a:pt x="75" y="54"/>
                    </a:lnTo>
                    <a:lnTo>
                      <a:pt x="82" y="52"/>
                    </a:lnTo>
                    <a:lnTo>
                      <a:pt x="89" y="47"/>
                    </a:lnTo>
                    <a:lnTo>
                      <a:pt x="94" y="45"/>
                    </a:lnTo>
                    <a:lnTo>
                      <a:pt x="98" y="43"/>
                    </a:lnTo>
                    <a:lnTo>
                      <a:pt x="103" y="38"/>
                    </a:lnTo>
                    <a:lnTo>
                      <a:pt x="103" y="34"/>
                    </a:lnTo>
                    <a:lnTo>
                      <a:pt x="98" y="31"/>
                    </a:lnTo>
                    <a:lnTo>
                      <a:pt x="89" y="29"/>
                    </a:lnTo>
                    <a:lnTo>
                      <a:pt x="82" y="27"/>
                    </a:lnTo>
                    <a:lnTo>
                      <a:pt x="75" y="25"/>
                    </a:lnTo>
                    <a:lnTo>
                      <a:pt x="73" y="22"/>
                    </a:lnTo>
                    <a:lnTo>
                      <a:pt x="71" y="20"/>
                    </a:lnTo>
                    <a:lnTo>
                      <a:pt x="68" y="15"/>
                    </a:lnTo>
                    <a:lnTo>
                      <a:pt x="62" y="11"/>
                    </a:lnTo>
                    <a:lnTo>
                      <a:pt x="55" y="9"/>
                    </a:lnTo>
                    <a:lnTo>
                      <a:pt x="48" y="11"/>
                    </a:lnTo>
                    <a:lnTo>
                      <a:pt x="39" y="11"/>
                    </a:lnTo>
                    <a:lnTo>
                      <a:pt x="32" y="11"/>
                    </a:lnTo>
                    <a:lnTo>
                      <a:pt x="30" y="11"/>
                    </a:lnTo>
                    <a:lnTo>
                      <a:pt x="21" y="4"/>
                    </a:lnTo>
                    <a:close/>
                  </a:path>
                </a:pathLst>
              </a:custGeom>
              <a:grpFill/>
              <a:ln w="12700">
                <a:solidFill>
                  <a:schemeClr val="bg1"/>
                </a:solidFill>
                <a:round/>
                <a:headEnd/>
                <a:tailEnd/>
              </a:ln>
            </p:spPr>
            <p:txBody>
              <a:bodyPr/>
              <a:lstStyle/>
              <a:p>
                <a:pPr eaLnBrk="1" hangingPunct="1">
                  <a:defRPr/>
                </a:pPr>
                <a:endParaRPr lang="en-US"/>
              </a:p>
            </p:txBody>
          </p:sp>
          <p:sp>
            <p:nvSpPr>
              <p:cNvPr id="75" name="Freeform 171">
                <a:extLst>
                  <a:ext uri="{FF2B5EF4-FFF2-40B4-BE49-F238E27FC236}">
                    <a16:creationId xmlns:a16="http://schemas.microsoft.com/office/drawing/2014/main" id="{386125EB-7872-5DBF-D54C-C037C9EE70A7}"/>
                  </a:ext>
                </a:extLst>
              </p:cNvPr>
              <p:cNvSpPr>
                <a:spLocks/>
              </p:cNvSpPr>
              <p:nvPr/>
            </p:nvSpPr>
            <p:spPr bwMode="auto">
              <a:xfrm>
                <a:off x="1722438" y="5116513"/>
                <a:ext cx="28575" cy="33337"/>
              </a:xfrm>
              <a:custGeom>
                <a:avLst/>
                <a:gdLst>
                  <a:gd name="T0" fmla="*/ 16 w 18"/>
                  <a:gd name="T1" fmla="*/ 0 h 21"/>
                  <a:gd name="T2" fmla="*/ 18 w 18"/>
                  <a:gd name="T3" fmla="*/ 3 h 21"/>
                  <a:gd name="T4" fmla="*/ 18 w 18"/>
                  <a:gd name="T5" fmla="*/ 10 h 21"/>
                  <a:gd name="T6" fmla="*/ 18 w 18"/>
                  <a:gd name="T7" fmla="*/ 16 h 21"/>
                  <a:gd name="T8" fmla="*/ 14 w 18"/>
                  <a:gd name="T9" fmla="*/ 21 h 21"/>
                  <a:gd name="T10" fmla="*/ 7 w 18"/>
                  <a:gd name="T11" fmla="*/ 21 h 21"/>
                  <a:gd name="T12" fmla="*/ 2 w 18"/>
                  <a:gd name="T13" fmla="*/ 16 h 21"/>
                  <a:gd name="T14" fmla="*/ 0 w 18"/>
                  <a:gd name="T15" fmla="*/ 14 h 21"/>
                  <a:gd name="T16" fmla="*/ 0 w 18"/>
                  <a:gd name="T17" fmla="*/ 12 h 21"/>
                  <a:gd name="T18" fmla="*/ 0 w 18"/>
                  <a:gd name="T19" fmla="*/ 10 h 21"/>
                  <a:gd name="T20" fmla="*/ 2 w 18"/>
                  <a:gd name="T21" fmla="*/ 5 h 21"/>
                  <a:gd name="T22" fmla="*/ 7 w 18"/>
                  <a:gd name="T23" fmla="*/ 3 h 21"/>
                  <a:gd name="T24" fmla="*/ 16 w 18"/>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1"/>
                  <a:gd name="T41" fmla="*/ 18 w 18"/>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1">
                    <a:moveTo>
                      <a:pt x="16" y="0"/>
                    </a:moveTo>
                    <a:lnTo>
                      <a:pt x="18" y="3"/>
                    </a:lnTo>
                    <a:lnTo>
                      <a:pt x="18" y="10"/>
                    </a:lnTo>
                    <a:lnTo>
                      <a:pt x="18" y="16"/>
                    </a:lnTo>
                    <a:lnTo>
                      <a:pt x="14" y="21"/>
                    </a:lnTo>
                    <a:lnTo>
                      <a:pt x="7" y="21"/>
                    </a:lnTo>
                    <a:lnTo>
                      <a:pt x="2" y="16"/>
                    </a:lnTo>
                    <a:lnTo>
                      <a:pt x="0" y="14"/>
                    </a:lnTo>
                    <a:lnTo>
                      <a:pt x="0" y="12"/>
                    </a:lnTo>
                    <a:lnTo>
                      <a:pt x="0" y="10"/>
                    </a:lnTo>
                    <a:lnTo>
                      <a:pt x="2" y="5"/>
                    </a:lnTo>
                    <a:lnTo>
                      <a:pt x="7" y="3"/>
                    </a:lnTo>
                    <a:lnTo>
                      <a:pt x="16" y="0"/>
                    </a:lnTo>
                    <a:close/>
                  </a:path>
                </a:pathLst>
              </a:custGeom>
              <a:grpFill/>
              <a:ln w="12700">
                <a:solidFill>
                  <a:schemeClr val="bg1"/>
                </a:solidFill>
                <a:round/>
                <a:headEnd/>
                <a:tailEnd/>
              </a:ln>
            </p:spPr>
            <p:txBody>
              <a:bodyPr/>
              <a:lstStyle/>
              <a:p>
                <a:pPr eaLnBrk="1" hangingPunct="1">
                  <a:defRPr/>
                </a:pPr>
                <a:endParaRPr lang="en-US"/>
              </a:p>
            </p:txBody>
          </p:sp>
          <p:sp>
            <p:nvSpPr>
              <p:cNvPr id="76" name="Freeform 172">
                <a:extLst>
                  <a:ext uri="{FF2B5EF4-FFF2-40B4-BE49-F238E27FC236}">
                    <a16:creationId xmlns:a16="http://schemas.microsoft.com/office/drawing/2014/main" id="{DD205C71-0348-A19F-E989-85BF488D08F5}"/>
                  </a:ext>
                </a:extLst>
              </p:cNvPr>
              <p:cNvSpPr>
                <a:spLocks/>
              </p:cNvSpPr>
              <p:nvPr/>
            </p:nvSpPr>
            <p:spPr bwMode="auto">
              <a:xfrm>
                <a:off x="1852613" y="5192713"/>
                <a:ext cx="242888" cy="282575"/>
              </a:xfrm>
              <a:custGeom>
                <a:avLst/>
                <a:gdLst>
                  <a:gd name="T0" fmla="*/ 32 w 153"/>
                  <a:gd name="T1" fmla="*/ 7 h 178"/>
                  <a:gd name="T2" fmla="*/ 30 w 153"/>
                  <a:gd name="T3" fmla="*/ 5 h 178"/>
                  <a:gd name="T4" fmla="*/ 27 w 153"/>
                  <a:gd name="T5" fmla="*/ 3 h 178"/>
                  <a:gd name="T6" fmla="*/ 23 w 153"/>
                  <a:gd name="T7" fmla="*/ 0 h 178"/>
                  <a:gd name="T8" fmla="*/ 18 w 153"/>
                  <a:gd name="T9" fmla="*/ 0 h 178"/>
                  <a:gd name="T10" fmla="*/ 16 w 153"/>
                  <a:gd name="T11" fmla="*/ 5 h 178"/>
                  <a:gd name="T12" fmla="*/ 18 w 153"/>
                  <a:gd name="T13" fmla="*/ 12 h 178"/>
                  <a:gd name="T14" fmla="*/ 21 w 153"/>
                  <a:gd name="T15" fmla="*/ 21 h 178"/>
                  <a:gd name="T16" fmla="*/ 23 w 153"/>
                  <a:gd name="T17" fmla="*/ 28 h 178"/>
                  <a:gd name="T18" fmla="*/ 25 w 153"/>
                  <a:gd name="T19" fmla="*/ 34 h 178"/>
                  <a:gd name="T20" fmla="*/ 25 w 153"/>
                  <a:gd name="T21" fmla="*/ 41 h 178"/>
                  <a:gd name="T22" fmla="*/ 25 w 153"/>
                  <a:gd name="T23" fmla="*/ 48 h 178"/>
                  <a:gd name="T24" fmla="*/ 21 w 153"/>
                  <a:gd name="T25" fmla="*/ 53 h 178"/>
                  <a:gd name="T26" fmla="*/ 14 w 153"/>
                  <a:gd name="T27" fmla="*/ 57 h 178"/>
                  <a:gd name="T28" fmla="*/ 5 w 153"/>
                  <a:gd name="T29" fmla="*/ 64 h 178"/>
                  <a:gd name="T30" fmla="*/ 0 w 153"/>
                  <a:gd name="T31" fmla="*/ 71 h 178"/>
                  <a:gd name="T32" fmla="*/ 2 w 153"/>
                  <a:gd name="T33" fmla="*/ 82 h 178"/>
                  <a:gd name="T34" fmla="*/ 7 w 153"/>
                  <a:gd name="T35" fmla="*/ 94 h 178"/>
                  <a:gd name="T36" fmla="*/ 11 w 153"/>
                  <a:gd name="T37" fmla="*/ 103 h 178"/>
                  <a:gd name="T38" fmla="*/ 14 w 153"/>
                  <a:gd name="T39" fmla="*/ 112 h 178"/>
                  <a:gd name="T40" fmla="*/ 14 w 153"/>
                  <a:gd name="T41" fmla="*/ 121 h 178"/>
                  <a:gd name="T42" fmla="*/ 14 w 153"/>
                  <a:gd name="T43" fmla="*/ 135 h 178"/>
                  <a:gd name="T44" fmla="*/ 16 w 153"/>
                  <a:gd name="T45" fmla="*/ 148 h 178"/>
                  <a:gd name="T46" fmla="*/ 23 w 153"/>
                  <a:gd name="T47" fmla="*/ 164 h 178"/>
                  <a:gd name="T48" fmla="*/ 32 w 153"/>
                  <a:gd name="T49" fmla="*/ 173 h 178"/>
                  <a:gd name="T50" fmla="*/ 43 w 153"/>
                  <a:gd name="T51" fmla="*/ 178 h 178"/>
                  <a:gd name="T52" fmla="*/ 52 w 153"/>
                  <a:gd name="T53" fmla="*/ 178 h 178"/>
                  <a:gd name="T54" fmla="*/ 59 w 153"/>
                  <a:gd name="T55" fmla="*/ 173 h 178"/>
                  <a:gd name="T56" fmla="*/ 64 w 153"/>
                  <a:gd name="T57" fmla="*/ 164 h 178"/>
                  <a:gd name="T58" fmla="*/ 68 w 153"/>
                  <a:gd name="T59" fmla="*/ 155 h 178"/>
                  <a:gd name="T60" fmla="*/ 73 w 153"/>
                  <a:gd name="T61" fmla="*/ 148 h 178"/>
                  <a:gd name="T62" fmla="*/ 78 w 153"/>
                  <a:gd name="T63" fmla="*/ 144 h 178"/>
                  <a:gd name="T64" fmla="*/ 89 w 153"/>
                  <a:gd name="T65" fmla="*/ 141 h 178"/>
                  <a:gd name="T66" fmla="*/ 105 w 153"/>
                  <a:gd name="T67" fmla="*/ 139 h 178"/>
                  <a:gd name="T68" fmla="*/ 121 w 153"/>
                  <a:gd name="T69" fmla="*/ 132 h 178"/>
                  <a:gd name="T70" fmla="*/ 135 w 153"/>
                  <a:gd name="T71" fmla="*/ 128 h 178"/>
                  <a:gd name="T72" fmla="*/ 141 w 153"/>
                  <a:gd name="T73" fmla="*/ 121 h 178"/>
                  <a:gd name="T74" fmla="*/ 148 w 153"/>
                  <a:gd name="T75" fmla="*/ 116 h 178"/>
                  <a:gd name="T76" fmla="*/ 153 w 153"/>
                  <a:gd name="T77" fmla="*/ 110 h 178"/>
                  <a:gd name="T78" fmla="*/ 153 w 153"/>
                  <a:gd name="T79" fmla="*/ 103 h 178"/>
                  <a:gd name="T80" fmla="*/ 144 w 153"/>
                  <a:gd name="T81" fmla="*/ 94 h 178"/>
                  <a:gd name="T82" fmla="*/ 132 w 153"/>
                  <a:gd name="T83" fmla="*/ 85 h 178"/>
                  <a:gd name="T84" fmla="*/ 128 w 153"/>
                  <a:gd name="T85" fmla="*/ 78 h 178"/>
                  <a:gd name="T86" fmla="*/ 125 w 153"/>
                  <a:gd name="T87" fmla="*/ 71 h 178"/>
                  <a:gd name="T88" fmla="*/ 123 w 153"/>
                  <a:gd name="T89" fmla="*/ 62 h 178"/>
                  <a:gd name="T90" fmla="*/ 119 w 153"/>
                  <a:gd name="T91" fmla="*/ 50 h 178"/>
                  <a:gd name="T92" fmla="*/ 107 w 153"/>
                  <a:gd name="T93" fmla="*/ 39 h 178"/>
                  <a:gd name="T94" fmla="*/ 94 w 153"/>
                  <a:gd name="T95" fmla="*/ 28 h 178"/>
                  <a:gd name="T96" fmla="*/ 75 w 153"/>
                  <a:gd name="T97" fmla="*/ 23 h 178"/>
                  <a:gd name="T98" fmla="*/ 59 w 153"/>
                  <a:gd name="T99" fmla="*/ 21 h 178"/>
                  <a:gd name="T100" fmla="*/ 48 w 153"/>
                  <a:gd name="T101" fmla="*/ 16 h 178"/>
                  <a:gd name="T102" fmla="*/ 39 w 153"/>
                  <a:gd name="T103" fmla="*/ 12 h 178"/>
                  <a:gd name="T104" fmla="*/ 32 w 153"/>
                  <a:gd name="T105" fmla="*/ 7 h 1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3"/>
                  <a:gd name="T160" fmla="*/ 0 h 178"/>
                  <a:gd name="T161" fmla="*/ 153 w 153"/>
                  <a:gd name="T162" fmla="*/ 178 h 1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3" h="178">
                    <a:moveTo>
                      <a:pt x="32" y="7"/>
                    </a:moveTo>
                    <a:lnTo>
                      <a:pt x="30" y="5"/>
                    </a:lnTo>
                    <a:lnTo>
                      <a:pt x="27" y="3"/>
                    </a:lnTo>
                    <a:lnTo>
                      <a:pt x="23" y="0"/>
                    </a:lnTo>
                    <a:lnTo>
                      <a:pt x="18" y="0"/>
                    </a:lnTo>
                    <a:lnTo>
                      <a:pt x="16" y="5"/>
                    </a:lnTo>
                    <a:lnTo>
                      <a:pt x="18" y="12"/>
                    </a:lnTo>
                    <a:lnTo>
                      <a:pt x="21" y="21"/>
                    </a:lnTo>
                    <a:lnTo>
                      <a:pt x="23" y="28"/>
                    </a:lnTo>
                    <a:lnTo>
                      <a:pt x="25" y="34"/>
                    </a:lnTo>
                    <a:lnTo>
                      <a:pt x="25" y="41"/>
                    </a:lnTo>
                    <a:lnTo>
                      <a:pt x="25" y="48"/>
                    </a:lnTo>
                    <a:lnTo>
                      <a:pt x="21" y="53"/>
                    </a:lnTo>
                    <a:lnTo>
                      <a:pt x="14" y="57"/>
                    </a:lnTo>
                    <a:lnTo>
                      <a:pt x="5" y="64"/>
                    </a:lnTo>
                    <a:lnTo>
                      <a:pt x="0" y="71"/>
                    </a:lnTo>
                    <a:lnTo>
                      <a:pt x="2" y="82"/>
                    </a:lnTo>
                    <a:lnTo>
                      <a:pt x="7" y="94"/>
                    </a:lnTo>
                    <a:lnTo>
                      <a:pt x="11" y="103"/>
                    </a:lnTo>
                    <a:lnTo>
                      <a:pt x="14" y="112"/>
                    </a:lnTo>
                    <a:lnTo>
                      <a:pt x="14" y="121"/>
                    </a:lnTo>
                    <a:lnTo>
                      <a:pt x="14" y="135"/>
                    </a:lnTo>
                    <a:lnTo>
                      <a:pt x="16" y="148"/>
                    </a:lnTo>
                    <a:lnTo>
                      <a:pt x="23" y="164"/>
                    </a:lnTo>
                    <a:lnTo>
                      <a:pt x="32" y="173"/>
                    </a:lnTo>
                    <a:lnTo>
                      <a:pt x="43" y="178"/>
                    </a:lnTo>
                    <a:lnTo>
                      <a:pt x="52" y="178"/>
                    </a:lnTo>
                    <a:lnTo>
                      <a:pt x="59" y="173"/>
                    </a:lnTo>
                    <a:lnTo>
                      <a:pt x="64" y="164"/>
                    </a:lnTo>
                    <a:lnTo>
                      <a:pt x="68" y="155"/>
                    </a:lnTo>
                    <a:lnTo>
                      <a:pt x="73" y="148"/>
                    </a:lnTo>
                    <a:lnTo>
                      <a:pt x="78" y="144"/>
                    </a:lnTo>
                    <a:lnTo>
                      <a:pt x="89" y="141"/>
                    </a:lnTo>
                    <a:lnTo>
                      <a:pt x="105" y="139"/>
                    </a:lnTo>
                    <a:lnTo>
                      <a:pt x="121" y="132"/>
                    </a:lnTo>
                    <a:lnTo>
                      <a:pt x="135" y="128"/>
                    </a:lnTo>
                    <a:lnTo>
                      <a:pt x="141" y="121"/>
                    </a:lnTo>
                    <a:lnTo>
                      <a:pt x="148" y="116"/>
                    </a:lnTo>
                    <a:lnTo>
                      <a:pt x="153" y="110"/>
                    </a:lnTo>
                    <a:lnTo>
                      <a:pt x="153" y="103"/>
                    </a:lnTo>
                    <a:lnTo>
                      <a:pt x="144" y="94"/>
                    </a:lnTo>
                    <a:lnTo>
                      <a:pt x="132" y="85"/>
                    </a:lnTo>
                    <a:lnTo>
                      <a:pt x="128" y="78"/>
                    </a:lnTo>
                    <a:lnTo>
                      <a:pt x="125" y="71"/>
                    </a:lnTo>
                    <a:lnTo>
                      <a:pt x="123" y="62"/>
                    </a:lnTo>
                    <a:lnTo>
                      <a:pt x="119" y="50"/>
                    </a:lnTo>
                    <a:lnTo>
                      <a:pt x="107" y="39"/>
                    </a:lnTo>
                    <a:lnTo>
                      <a:pt x="94" y="28"/>
                    </a:lnTo>
                    <a:lnTo>
                      <a:pt x="75" y="23"/>
                    </a:lnTo>
                    <a:lnTo>
                      <a:pt x="59" y="21"/>
                    </a:lnTo>
                    <a:lnTo>
                      <a:pt x="48" y="16"/>
                    </a:lnTo>
                    <a:lnTo>
                      <a:pt x="39" y="12"/>
                    </a:lnTo>
                    <a:lnTo>
                      <a:pt x="32" y="7"/>
                    </a:lnTo>
                    <a:close/>
                  </a:path>
                </a:pathLst>
              </a:custGeom>
              <a:grpFill/>
              <a:ln w="12700">
                <a:solidFill>
                  <a:schemeClr val="bg1"/>
                </a:solidFill>
                <a:round/>
                <a:headEnd/>
                <a:tailEnd/>
              </a:ln>
            </p:spPr>
            <p:txBody>
              <a:bodyPr/>
              <a:lstStyle/>
              <a:p>
                <a:pPr eaLnBrk="1" hangingPunct="1">
                  <a:defRPr/>
                </a:pPr>
                <a:endParaRPr lang="en-US"/>
              </a:p>
            </p:txBody>
          </p:sp>
        </p:grpSp>
        <p:cxnSp>
          <p:nvCxnSpPr>
            <p:cNvPr id="77" name="Straight Connector 76">
              <a:extLst>
                <a:ext uri="{FF2B5EF4-FFF2-40B4-BE49-F238E27FC236}">
                  <a16:creationId xmlns:a16="http://schemas.microsoft.com/office/drawing/2014/main" id="{6B51F956-77D4-134E-4A8B-C8CE74659B1F}"/>
                </a:ext>
              </a:extLst>
            </p:cNvPr>
            <p:cNvCxnSpPr>
              <a:endCxn id="34" idx="6"/>
            </p:cNvCxnSpPr>
            <p:nvPr/>
          </p:nvCxnSpPr>
          <p:spPr>
            <a:xfrm flipH="1" flipV="1">
              <a:off x="6737350" y="3738563"/>
              <a:ext cx="25400" cy="9525"/>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027FC9-D453-97D5-9D24-78B73D5E5CFD}"/>
                </a:ext>
              </a:extLst>
            </p:cNvPr>
            <p:cNvCxnSpPr>
              <a:stCxn id="33" idx="22"/>
              <a:endCxn id="35" idx="2"/>
            </p:cNvCxnSpPr>
            <p:nvPr/>
          </p:nvCxnSpPr>
          <p:spPr>
            <a:xfrm>
              <a:off x="6245225" y="4060825"/>
              <a:ext cx="31750" cy="635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0" name="Footer Placeholder 4">
            <a:extLst>
              <a:ext uri="{FF2B5EF4-FFF2-40B4-BE49-F238E27FC236}">
                <a16:creationId xmlns:a16="http://schemas.microsoft.com/office/drawing/2014/main" id="{F4D83794-86A0-0240-5188-31FE1679A551}"/>
              </a:ext>
            </a:extLst>
          </p:cNvPr>
          <p:cNvSpPr txBox="1">
            <a:spLocks noChangeArrowheads="1"/>
          </p:cNvSpPr>
          <p:nvPr/>
        </p:nvSpPr>
        <p:spPr bwMode="auto">
          <a:xfrm>
            <a:off x="7327972" y="1907157"/>
            <a:ext cx="3883796"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3200" b="1" dirty="0">
                <a:solidFill>
                  <a:srgbClr val="00205B"/>
                </a:solidFill>
              </a:rPr>
              <a:t>OUR NETWORK</a:t>
            </a:r>
          </a:p>
        </p:txBody>
      </p:sp>
    </p:spTree>
    <p:extLst>
      <p:ext uri="{BB962C8B-B14F-4D97-AF65-F5344CB8AC3E}">
        <p14:creationId xmlns:p14="http://schemas.microsoft.com/office/powerpoint/2010/main" val="348505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727E-814C-C893-790F-3F59B1878F8C}"/>
              </a:ext>
            </a:extLst>
          </p:cNvPr>
          <p:cNvSpPr>
            <a:spLocks noGrp="1"/>
          </p:cNvSpPr>
          <p:nvPr>
            <p:ph type="title"/>
          </p:nvPr>
        </p:nvSpPr>
        <p:spPr/>
        <p:txBody>
          <a:bodyPr/>
          <a:lstStyle/>
          <a:p>
            <a:r>
              <a:rPr lang="en-US"/>
              <a:t>Capture Your Memories – </a:t>
            </a:r>
            <a:br>
              <a:rPr lang="en-US"/>
            </a:br>
            <a:r>
              <a:rPr lang="en-US"/>
              <a:t>Clip and Share</a:t>
            </a:r>
            <a:endParaRPr lang="en-US" dirty="0"/>
          </a:p>
        </p:txBody>
      </p:sp>
      <p:sp>
        <p:nvSpPr>
          <p:cNvPr id="3" name="Content Placeholder 2">
            <a:extLst>
              <a:ext uri="{FF2B5EF4-FFF2-40B4-BE49-F238E27FC236}">
                <a16:creationId xmlns:a16="http://schemas.microsoft.com/office/drawing/2014/main" id="{D9D6FB79-6607-B48E-FFC6-88C810DA4D23}"/>
              </a:ext>
            </a:extLst>
          </p:cNvPr>
          <p:cNvSpPr>
            <a:spLocks noGrp="1"/>
          </p:cNvSpPr>
          <p:nvPr>
            <p:ph idx="1"/>
          </p:nvPr>
        </p:nvSpPr>
        <p:spPr>
          <a:xfrm>
            <a:off x="3836412" y="5588860"/>
            <a:ext cx="7737855" cy="531495"/>
          </a:xfrm>
        </p:spPr>
        <p:txBody>
          <a:bodyPr>
            <a:normAutofit/>
          </a:bodyPr>
          <a:lstStyle/>
          <a:p>
            <a:pPr marL="0" indent="0">
              <a:buNone/>
            </a:pPr>
            <a:r>
              <a:rPr lang="en-US" sz="2400" b="1" dirty="0"/>
              <a:t>Allowing fans to capture and share their favorite moments</a:t>
            </a:r>
          </a:p>
        </p:txBody>
      </p:sp>
      <p:pic>
        <p:nvPicPr>
          <p:cNvPr id="4" name="Picture 3" descr="A blue and red logo with white text&#10;&#10;Description automatically generated">
            <a:extLst>
              <a:ext uri="{FF2B5EF4-FFF2-40B4-BE49-F238E27FC236}">
                <a16:creationId xmlns:a16="http://schemas.microsoft.com/office/drawing/2014/main" id="{CA2A956B-FFEE-D40B-0A66-3649CD109636}"/>
              </a:ext>
            </a:extLst>
          </p:cNvPr>
          <p:cNvPicPr>
            <a:picLocks noChangeAspect="1"/>
          </p:cNvPicPr>
          <p:nvPr/>
        </p:nvPicPr>
        <p:blipFill>
          <a:blip r:embed="rId3"/>
          <a:stretch>
            <a:fillRect/>
          </a:stretch>
        </p:blipFill>
        <p:spPr>
          <a:xfrm>
            <a:off x="10196469" y="335560"/>
            <a:ext cx="933132" cy="1090117"/>
          </a:xfrm>
          <a:prstGeom prst="rect">
            <a:avLst/>
          </a:prstGeom>
        </p:spPr>
      </p:pic>
      <p:pic>
        <p:nvPicPr>
          <p:cNvPr id="12" name="Picture 11" descr="A screenshot of a video player&#10;&#10;Description automatically generated">
            <a:extLst>
              <a:ext uri="{FF2B5EF4-FFF2-40B4-BE49-F238E27FC236}">
                <a16:creationId xmlns:a16="http://schemas.microsoft.com/office/drawing/2014/main" id="{2A05DC7A-2C51-5017-1CA1-356DF0B806EE}"/>
              </a:ext>
            </a:extLst>
          </p:cNvPr>
          <p:cNvPicPr>
            <a:picLocks noChangeAspect="1"/>
          </p:cNvPicPr>
          <p:nvPr/>
        </p:nvPicPr>
        <p:blipFill>
          <a:blip r:embed="rId4"/>
          <a:stretch>
            <a:fillRect/>
          </a:stretch>
        </p:blipFill>
        <p:spPr>
          <a:xfrm>
            <a:off x="1481665" y="1926936"/>
            <a:ext cx="2054013" cy="3994838"/>
          </a:xfrm>
          <a:prstGeom prst="rect">
            <a:avLst/>
          </a:prstGeom>
        </p:spPr>
      </p:pic>
      <p:grpSp>
        <p:nvGrpSpPr>
          <p:cNvPr id="17" name="Group 16">
            <a:extLst>
              <a:ext uri="{FF2B5EF4-FFF2-40B4-BE49-F238E27FC236}">
                <a16:creationId xmlns:a16="http://schemas.microsoft.com/office/drawing/2014/main" id="{D3A55A46-B509-EB90-3205-8BB5CE6CBF0B}"/>
              </a:ext>
            </a:extLst>
          </p:cNvPr>
          <p:cNvGrpSpPr/>
          <p:nvPr/>
        </p:nvGrpSpPr>
        <p:grpSpPr>
          <a:xfrm>
            <a:off x="4744376" y="1397232"/>
            <a:ext cx="5965959" cy="4063535"/>
            <a:chOff x="4752844" y="1272400"/>
            <a:chExt cx="7029811" cy="4788146"/>
          </a:xfrm>
        </p:grpSpPr>
        <p:pic>
          <p:nvPicPr>
            <p:cNvPr id="14" name="Picture 13" descr="A screenshot of a video game&#10;&#10;Description automatically generated">
              <a:extLst>
                <a:ext uri="{FF2B5EF4-FFF2-40B4-BE49-F238E27FC236}">
                  <a16:creationId xmlns:a16="http://schemas.microsoft.com/office/drawing/2014/main" id="{385E50A7-AC0A-43E6-3D92-4C817E6736FF}"/>
                </a:ext>
              </a:extLst>
            </p:cNvPr>
            <p:cNvPicPr>
              <a:picLocks noChangeAspect="1"/>
            </p:cNvPicPr>
            <p:nvPr/>
          </p:nvPicPr>
          <p:blipFill>
            <a:blip r:embed="rId5"/>
            <a:stretch>
              <a:fillRect/>
            </a:stretch>
          </p:blipFill>
          <p:spPr>
            <a:xfrm>
              <a:off x="5279132" y="1768545"/>
              <a:ext cx="5752381" cy="3657143"/>
            </a:xfrm>
            <a:prstGeom prst="rect">
              <a:avLst/>
            </a:prstGeom>
          </p:spPr>
        </p:pic>
        <p:pic>
          <p:nvPicPr>
            <p:cNvPr id="16" name="Picture 15" descr="A black computer with a black screen&#10;&#10;Description automatically generated">
              <a:extLst>
                <a:ext uri="{FF2B5EF4-FFF2-40B4-BE49-F238E27FC236}">
                  <a16:creationId xmlns:a16="http://schemas.microsoft.com/office/drawing/2014/main" id="{DC704C68-FC72-4206-9206-7026490776BD}"/>
                </a:ext>
              </a:extLst>
            </p:cNvPr>
            <p:cNvPicPr>
              <a:picLocks noChangeAspect="1"/>
            </p:cNvPicPr>
            <p:nvPr/>
          </p:nvPicPr>
          <p:blipFill>
            <a:blip r:embed="rId6"/>
            <a:stretch>
              <a:fillRect/>
            </a:stretch>
          </p:blipFill>
          <p:spPr>
            <a:xfrm>
              <a:off x="4752844" y="1272400"/>
              <a:ext cx="7029811" cy="4788146"/>
            </a:xfrm>
            <a:prstGeom prst="rect">
              <a:avLst/>
            </a:prstGeom>
          </p:spPr>
        </p:pic>
      </p:grpSp>
    </p:spTree>
    <p:extLst>
      <p:ext uri="{BB962C8B-B14F-4D97-AF65-F5344CB8AC3E}">
        <p14:creationId xmlns:p14="http://schemas.microsoft.com/office/powerpoint/2010/main" val="2061034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F1F253-4360-CA94-1D93-6C96B3BD3785}"/>
              </a:ext>
            </a:extLst>
          </p:cNvPr>
          <p:cNvPicPr>
            <a:picLocks noChangeAspect="1"/>
          </p:cNvPicPr>
          <p:nvPr/>
        </p:nvPicPr>
        <p:blipFill>
          <a:blip r:embed="rId2"/>
          <a:stretch>
            <a:fillRect/>
          </a:stretch>
        </p:blipFill>
        <p:spPr>
          <a:xfrm>
            <a:off x="413783" y="5228180"/>
            <a:ext cx="11393490" cy="781159"/>
          </a:xfrm>
          <a:prstGeom prst="rect">
            <a:avLst/>
          </a:prstGeom>
        </p:spPr>
      </p:pic>
      <p:grpSp>
        <p:nvGrpSpPr>
          <p:cNvPr id="14" name="Group 13">
            <a:extLst>
              <a:ext uri="{FF2B5EF4-FFF2-40B4-BE49-F238E27FC236}">
                <a16:creationId xmlns:a16="http://schemas.microsoft.com/office/drawing/2014/main" id="{63F54CA4-E9FC-F64C-4BFD-2F7BDAF91CC0}"/>
              </a:ext>
            </a:extLst>
          </p:cNvPr>
          <p:cNvGrpSpPr/>
          <p:nvPr/>
        </p:nvGrpSpPr>
        <p:grpSpPr>
          <a:xfrm>
            <a:off x="1771577" y="3830876"/>
            <a:ext cx="8644045" cy="1277280"/>
            <a:chOff x="2222380" y="3899956"/>
            <a:chExt cx="8644045" cy="1277280"/>
          </a:xfrm>
        </p:grpSpPr>
        <p:pic>
          <p:nvPicPr>
            <p:cNvPr id="6" name="Picture 5" descr="A black background with white letters&#10;&#10;Description automatically generated">
              <a:extLst>
                <a:ext uri="{FF2B5EF4-FFF2-40B4-BE49-F238E27FC236}">
                  <a16:creationId xmlns:a16="http://schemas.microsoft.com/office/drawing/2014/main" id="{4D97A299-8667-C400-02B6-CE672BFF1AF0}"/>
                </a:ext>
              </a:extLst>
            </p:cNvPr>
            <p:cNvPicPr>
              <a:picLocks noChangeAspect="1"/>
            </p:cNvPicPr>
            <p:nvPr/>
          </p:nvPicPr>
          <p:blipFill>
            <a:blip r:embed="rId3"/>
            <a:stretch>
              <a:fillRect/>
            </a:stretch>
          </p:blipFill>
          <p:spPr>
            <a:xfrm>
              <a:off x="4969627" y="3899956"/>
              <a:ext cx="5896798" cy="1181265"/>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3000DFAB-A2C7-4BA2-493B-AF9E8AD05E1C}"/>
                </a:ext>
              </a:extLst>
            </p:cNvPr>
            <p:cNvPicPr>
              <a:picLocks noChangeAspect="1"/>
            </p:cNvPicPr>
            <p:nvPr/>
          </p:nvPicPr>
          <p:blipFill>
            <a:blip r:embed="rId4"/>
            <a:stretch>
              <a:fillRect/>
            </a:stretch>
          </p:blipFill>
          <p:spPr>
            <a:xfrm>
              <a:off x="2222380" y="3919761"/>
              <a:ext cx="2286319" cy="1257475"/>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F9241D8E-3B7E-5AFF-DFC8-74FD586572CA}"/>
                </a:ext>
              </a:extLst>
            </p:cNvPr>
            <p:cNvPicPr>
              <a:picLocks noChangeAspect="1"/>
            </p:cNvPicPr>
            <p:nvPr/>
          </p:nvPicPr>
          <p:blipFill>
            <a:blip r:embed="rId5"/>
            <a:srcRect l="29667" r="67068" b="30458"/>
            <a:stretch/>
          </p:blipFill>
          <p:spPr>
            <a:xfrm>
              <a:off x="4557145" y="3899956"/>
              <a:ext cx="315591" cy="1257637"/>
            </a:xfrm>
            <a:prstGeom prst="rect">
              <a:avLst/>
            </a:prstGeom>
          </p:spPr>
        </p:pic>
      </p:grpSp>
      <p:pic>
        <p:nvPicPr>
          <p:cNvPr id="13" name="Picture 12" descr="A black and white logo&#10;&#10;Description automatically generated">
            <a:extLst>
              <a:ext uri="{FF2B5EF4-FFF2-40B4-BE49-F238E27FC236}">
                <a16:creationId xmlns:a16="http://schemas.microsoft.com/office/drawing/2014/main" id="{81E628A8-9C1F-4A8D-30DD-0A3201B537F5}"/>
              </a:ext>
            </a:extLst>
          </p:cNvPr>
          <p:cNvPicPr>
            <a:picLocks noChangeAspect="1"/>
          </p:cNvPicPr>
          <p:nvPr/>
        </p:nvPicPr>
        <p:blipFill>
          <a:blip r:embed="rId6"/>
          <a:stretch>
            <a:fillRect/>
          </a:stretch>
        </p:blipFill>
        <p:spPr>
          <a:xfrm>
            <a:off x="4824608" y="740287"/>
            <a:ext cx="2542783" cy="2970566"/>
          </a:xfrm>
          <a:prstGeom prst="rect">
            <a:avLst/>
          </a:prstGeom>
        </p:spPr>
      </p:pic>
    </p:spTree>
    <p:extLst>
      <p:ext uri="{BB962C8B-B14F-4D97-AF65-F5344CB8AC3E}">
        <p14:creationId xmlns:p14="http://schemas.microsoft.com/office/powerpoint/2010/main" val="3608199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811-AFED-29B0-9663-1AC0A394E4B5}"/>
              </a:ext>
            </a:extLst>
          </p:cNvPr>
          <p:cNvSpPr>
            <a:spLocks noGrp="1"/>
          </p:cNvSpPr>
          <p:nvPr>
            <p:ph type="title"/>
          </p:nvPr>
        </p:nvSpPr>
        <p:spPr>
          <a:xfrm>
            <a:off x="6096000" y="2618070"/>
            <a:ext cx="4729320" cy="1371097"/>
          </a:xfrm>
        </p:spPr>
        <p:txBody>
          <a:bodyPr>
            <a:normAutofit fontScale="90000"/>
          </a:bodyPr>
          <a:lstStyle/>
          <a:p>
            <a:pPr algn="ctr"/>
            <a:r>
              <a:rPr lang="en-US" dirty="0"/>
              <a:t>NFHS Authentication Mark Update</a:t>
            </a:r>
          </a:p>
        </p:txBody>
      </p:sp>
      <p:pic>
        <p:nvPicPr>
          <p:cNvPr id="3" name="Picture 2">
            <a:extLst>
              <a:ext uri="{FF2B5EF4-FFF2-40B4-BE49-F238E27FC236}">
                <a16:creationId xmlns:a16="http://schemas.microsoft.com/office/drawing/2014/main" id="{3225FFC3-6902-5167-BC08-E6AA09399901}"/>
              </a:ext>
            </a:extLst>
          </p:cNvPr>
          <p:cNvPicPr>
            <a:picLocks noChangeAspect="1"/>
          </p:cNvPicPr>
          <p:nvPr/>
        </p:nvPicPr>
        <p:blipFill>
          <a:blip r:embed="rId3"/>
          <a:srcRect/>
          <a:stretch/>
        </p:blipFill>
        <p:spPr>
          <a:xfrm>
            <a:off x="185972" y="410808"/>
            <a:ext cx="4578223" cy="5386144"/>
          </a:xfrm>
          <a:prstGeom prst="rect">
            <a:avLst/>
          </a:prstGeom>
          <a:ln>
            <a:noFill/>
          </a:ln>
          <a:effectLst>
            <a:softEdge rad="112500"/>
          </a:effectLst>
        </p:spPr>
      </p:pic>
    </p:spTree>
    <p:extLst>
      <p:ext uri="{BB962C8B-B14F-4D97-AF65-F5344CB8AC3E}">
        <p14:creationId xmlns:p14="http://schemas.microsoft.com/office/powerpoint/2010/main" val="2288980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838200" y="365125"/>
            <a:ext cx="8491151" cy="1325563"/>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05249" y="1825625"/>
            <a:ext cx="7920619" cy="4324274"/>
          </a:xfrm>
        </p:spPr>
        <p:txBody>
          <a:bodyPr>
            <a:normAutofit fontScale="62500" lnSpcReduction="20000"/>
          </a:bodyPr>
          <a:lstStyle/>
          <a:p>
            <a:pPr marL="0" indent="0">
              <a:buNone/>
            </a:pPr>
            <a:r>
              <a:rPr lang="en-US" b="1" dirty="0"/>
              <a:t>Specifications</a:t>
            </a:r>
          </a:p>
          <a:p>
            <a:pPr>
              <a:spcBef>
                <a:spcPts val="600"/>
              </a:spcBef>
            </a:pPr>
            <a:r>
              <a:rPr lang="en-US" sz="2600" dirty="0"/>
              <a:t>Do not use the NFHS Authenticating Mark without prior written approval from the NFHS</a:t>
            </a:r>
          </a:p>
          <a:p>
            <a:pPr>
              <a:spcBef>
                <a:spcPts val="600"/>
              </a:spcBef>
            </a:pPr>
            <a:r>
              <a:rPr lang="en-US" sz="2600" dirty="0"/>
              <a:t>This mark is for use of licensees only.</a:t>
            </a:r>
          </a:p>
          <a:p>
            <a:pPr>
              <a:spcBef>
                <a:spcPts val="0"/>
              </a:spcBef>
            </a:pPr>
            <a:endParaRPr lang="en-US" sz="600" dirty="0"/>
          </a:p>
          <a:p>
            <a:pPr marL="0" indent="0">
              <a:buNone/>
            </a:pPr>
            <a:r>
              <a:rPr lang="en-US" b="1" dirty="0"/>
              <a:t>Minimum size</a:t>
            </a:r>
          </a:p>
          <a:p>
            <a:pPr lvl="1">
              <a:lnSpc>
                <a:spcPct val="110000"/>
              </a:lnSpc>
            </a:pPr>
            <a:r>
              <a:rPr lang="en-US" sz="2600" b="1" dirty="0"/>
              <a:t>Inflatable Balls</a:t>
            </a:r>
            <a:r>
              <a:rPr lang="en-US" sz="2600" dirty="0"/>
              <a:t> - 2 ½“ in length (Basketball, Football, Soccer, Volleyball, and Water Polo)</a:t>
            </a:r>
          </a:p>
          <a:p>
            <a:pPr lvl="1">
              <a:lnSpc>
                <a:spcPct val="110000"/>
              </a:lnSpc>
            </a:pPr>
            <a:r>
              <a:rPr lang="en-US" sz="2600" b="1" dirty="0"/>
              <a:t>Non-Inflatable Balls</a:t>
            </a:r>
            <a:r>
              <a:rPr lang="en-US" sz="2600" dirty="0"/>
              <a:t> - 1 ¼" in length (Baseball, Field Hockey, Ice Hockey Puck, Lacrosse, and Softball)</a:t>
            </a:r>
          </a:p>
          <a:p>
            <a:pPr lvl="1">
              <a:lnSpc>
                <a:spcPct val="110000"/>
              </a:lnSpc>
            </a:pPr>
            <a:r>
              <a:rPr lang="en-US" sz="2600" dirty="0"/>
              <a:t>On a ball or puck, the NFHS mark may be smaller than manufacturer’s logo, but should be placed in proximity to the manufacturer’s name for easy identification. Allow enough space around the mark so it can be easily recognized as distinct and separate.</a:t>
            </a:r>
          </a:p>
          <a:p>
            <a:pPr lvl="1">
              <a:lnSpc>
                <a:spcPct val="110000"/>
              </a:lnSpc>
            </a:pPr>
            <a:r>
              <a:rPr lang="en-US" sz="2600" dirty="0"/>
              <a:t>Reproduce the mark only from the vector artwork provided on Direct Licensing Hub. Do not copy, scan art electronically or use as a template to redraw the symbol. </a:t>
            </a:r>
          </a:p>
          <a:p>
            <a:pPr lvl="1">
              <a:spcBef>
                <a:spcPts val="0"/>
              </a:spcBef>
            </a:pPr>
            <a:endParaRPr lang="en-US" sz="1300" dirty="0"/>
          </a:p>
          <a:p>
            <a:pPr marL="0" indent="0">
              <a:spcBef>
                <a:spcPts val="600"/>
              </a:spcBef>
              <a:buNone/>
            </a:pPr>
            <a:r>
              <a:rPr lang="en-US" sz="2600" b="1" dirty="0"/>
              <a:t>Note: </a:t>
            </a:r>
            <a:r>
              <a:rPr lang="en-US" sz="2600" dirty="0"/>
              <a:t>If sizing or specifications do not work well in your particular design situation, contactK12 Licensing.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2"/>
          <a:stretch>
            <a:fillRect/>
          </a:stretch>
        </p:blipFill>
        <p:spPr>
          <a:xfrm>
            <a:off x="1319756" y="3668523"/>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3"/>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403297"/>
            <a:ext cx="1744194" cy="246221"/>
          </a:xfrm>
          <a:prstGeom prst="rect">
            <a:avLst/>
          </a:prstGeom>
          <a:noFill/>
        </p:spPr>
        <p:txBody>
          <a:bodyPr wrap="square" rtlCol="0">
            <a:spAutoFit/>
          </a:bodyPr>
          <a:lstStyle/>
          <a:p>
            <a:r>
              <a:rPr lang="en-US" sz="1000" dirty="0">
                <a:latin typeface="+mn-lt"/>
              </a:rPr>
              <a:t>Current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r>
              <a:rPr lang="en-US" sz="1000" dirty="0">
                <a:latin typeface="+mn-lt"/>
              </a:rPr>
              <a:t>Old Logos</a:t>
            </a:r>
          </a:p>
        </p:txBody>
      </p:sp>
    </p:spTree>
    <p:extLst>
      <p:ext uri="{BB962C8B-B14F-4D97-AF65-F5344CB8AC3E}">
        <p14:creationId xmlns:p14="http://schemas.microsoft.com/office/powerpoint/2010/main" val="2230361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a:xfrm>
            <a:off x="838200" y="365125"/>
            <a:ext cx="8491151" cy="1325563"/>
          </a:xfrm>
        </p:spPr>
        <p:txBody>
          <a:bodyPr/>
          <a:lstStyle/>
          <a:p>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838200" y="1825625"/>
            <a:ext cx="10515600" cy="4351338"/>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a:t>
            </a:r>
            <a:br>
              <a:rPr lang="en-US" altLang="en-US" dirty="0"/>
            </a:br>
            <a:r>
              <a:rPr lang="en-US" altLang="en-US" dirty="0"/>
              <a:t>by the Rules Review Committee.</a:t>
            </a:r>
          </a:p>
        </p:txBody>
      </p:sp>
      <p:sp>
        <p:nvSpPr>
          <p:cNvPr id="12" name="TextBox 11">
            <a:extLst>
              <a:ext uri="{FF2B5EF4-FFF2-40B4-BE49-F238E27FC236}">
                <a16:creationId xmlns:a16="http://schemas.microsoft.com/office/drawing/2014/main" id="{9141E32A-1EA8-C72D-23A4-110B4A424063}"/>
              </a:ext>
            </a:extLst>
          </p:cNvPr>
          <p:cNvSpPr txBox="1">
            <a:spLocks noChangeArrowheads="1"/>
          </p:cNvSpPr>
          <p:nvPr/>
        </p:nvSpPr>
        <p:spPr bwMode="auto">
          <a:xfrm>
            <a:off x="1180654" y="5392356"/>
            <a:ext cx="10130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9ED5F7F7-DF3C-103A-6876-377C8E4C45C7}"/>
              </a:ext>
            </a:extLst>
          </p:cNvPr>
          <p:cNvSpPr txBox="1">
            <a:spLocks noChangeArrowheads="1"/>
          </p:cNvSpPr>
          <p:nvPr/>
        </p:nvSpPr>
        <p:spPr bwMode="auto">
          <a:xfrm>
            <a:off x="4522169" y="5392356"/>
            <a:ext cx="102403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Flag Football, Football and Sports </a:t>
            </a:r>
          </a:p>
          <a:p>
            <a:pPr algn="ctr" eaLnBrk="1" hangingPunct="1">
              <a:buFontTx/>
              <a:buNone/>
            </a:pPr>
            <a:r>
              <a:rPr lang="en-US" altLang="en-US" sz="800" dirty="0">
                <a:cs typeface="Calibri" panose="020F0502020204030204" pitchFamily="34" charset="0"/>
              </a:rPr>
              <a:t>Medicine</a:t>
            </a:r>
          </a:p>
        </p:txBody>
      </p:sp>
      <p:sp>
        <p:nvSpPr>
          <p:cNvPr id="14" name="TextBox 32">
            <a:extLst>
              <a:ext uri="{FF2B5EF4-FFF2-40B4-BE49-F238E27FC236}">
                <a16:creationId xmlns:a16="http://schemas.microsoft.com/office/drawing/2014/main" id="{3E7908DC-7361-8E1A-662B-4EE5ABF7F824}"/>
              </a:ext>
            </a:extLst>
          </p:cNvPr>
          <p:cNvSpPr txBox="1">
            <a:spLocks noChangeArrowheads="1"/>
          </p:cNvSpPr>
          <p:nvPr/>
        </p:nvSpPr>
        <p:spPr bwMode="auto">
          <a:xfrm>
            <a:off x="5663233" y="5390832"/>
            <a:ext cx="9947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15" name="TextBox 33">
            <a:extLst>
              <a:ext uri="{FF2B5EF4-FFF2-40B4-BE49-F238E27FC236}">
                <a16:creationId xmlns:a16="http://schemas.microsoft.com/office/drawing/2014/main" id="{EB4E389C-9F08-EB7D-58FA-18F7472BFC8B}"/>
              </a:ext>
            </a:extLst>
          </p:cNvPr>
          <p:cNvSpPr txBox="1">
            <a:spLocks noChangeArrowheads="1"/>
          </p:cNvSpPr>
          <p:nvPr/>
        </p:nvSpPr>
        <p:spPr bwMode="auto">
          <a:xfrm>
            <a:off x="2199988" y="5390832"/>
            <a:ext cx="11254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Boys &amp; Girls Lacrosse and Volleyball</a:t>
            </a:r>
          </a:p>
        </p:txBody>
      </p:sp>
      <p:sp>
        <p:nvSpPr>
          <p:cNvPr id="16" name="TextBox 34">
            <a:extLst>
              <a:ext uri="{FF2B5EF4-FFF2-40B4-BE49-F238E27FC236}">
                <a16:creationId xmlns:a16="http://schemas.microsoft.com/office/drawing/2014/main" id="{1977471D-D561-6F75-EF53-AF5030004DCF}"/>
              </a:ext>
            </a:extLst>
          </p:cNvPr>
          <p:cNvSpPr txBox="1">
            <a:spLocks noChangeArrowheads="1"/>
          </p:cNvSpPr>
          <p:nvPr/>
        </p:nvSpPr>
        <p:spPr bwMode="auto">
          <a:xfrm>
            <a:off x="3266881" y="5381691"/>
            <a:ext cx="12552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Soccer and Track &amp; Field</a:t>
            </a:r>
          </a:p>
        </p:txBody>
      </p:sp>
      <p:sp>
        <p:nvSpPr>
          <p:cNvPr id="17" name="TextBox 35">
            <a:extLst>
              <a:ext uri="{FF2B5EF4-FFF2-40B4-BE49-F238E27FC236}">
                <a16:creationId xmlns:a16="http://schemas.microsoft.com/office/drawing/2014/main" id="{59FB4A69-8602-5C2C-DB57-59DCAE9975BD}"/>
              </a:ext>
            </a:extLst>
          </p:cNvPr>
          <p:cNvSpPr txBox="1">
            <a:spLocks noChangeArrowheads="1"/>
          </p:cNvSpPr>
          <p:nvPr/>
        </p:nvSpPr>
        <p:spPr bwMode="auto">
          <a:xfrm>
            <a:off x="7877974" y="5392355"/>
            <a:ext cx="1006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8" name="TextBox 36">
            <a:extLst>
              <a:ext uri="{FF2B5EF4-FFF2-40B4-BE49-F238E27FC236}">
                <a16:creationId xmlns:a16="http://schemas.microsoft.com/office/drawing/2014/main" id="{0677387E-39D2-286B-CF4A-56BE0B6D91A6}"/>
              </a:ext>
            </a:extLst>
          </p:cNvPr>
          <p:cNvSpPr txBox="1">
            <a:spLocks noChangeArrowheads="1"/>
          </p:cNvSpPr>
          <p:nvPr/>
        </p:nvSpPr>
        <p:spPr bwMode="auto">
          <a:xfrm>
            <a:off x="10186567" y="5392355"/>
            <a:ext cx="1020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Chris Paulson</a:t>
            </a:r>
          </a:p>
          <a:p>
            <a:pPr algn="ctr" eaLnBrk="1" hangingPunct="1">
              <a:buFontTx/>
              <a:buNone/>
            </a:pPr>
            <a:r>
              <a:rPr lang="en-US" altLang="en-US" sz="800" dirty="0">
                <a:cs typeface="Calibri" panose="020F0502020204030204" pitchFamily="34" charset="0"/>
              </a:rPr>
              <a:t>Spirit</a:t>
            </a:r>
          </a:p>
        </p:txBody>
      </p:sp>
      <p:sp>
        <p:nvSpPr>
          <p:cNvPr id="19" name="TextBox 36">
            <a:extLst>
              <a:ext uri="{FF2B5EF4-FFF2-40B4-BE49-F238E27FC236}">
                <a16:creationId xmlns:a16="http://schemas.microsoft.com/office/drawing/2014/main" id="{87F85622-FF10-6BA2-48C7-DF9A26137B55}"/>
              </a:ext>
            </a:extLst>
          </p:cNvPr>
          <p:cNvSpPr txBox="1">
            <a:spLocks noChangeArrowheads="1"/>
          </p:cNvSpPr>
          <p:nvPr/>
        </p:nvSpPr>
        <p:spPr bwMode="auto">
          <a:xfrm>
            <a:off x="8983391" y="5372551"/>
            <a:ext cx="11120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0" name="Picture 19">
            <a:extLst>
              <a:ext uri="{FF2B5EF4-FFF2-40B4-BE49-F238E27FC236}">
                <a16:creationId xmlns:a16="http://schemas.microsoft.com/office/drawing/2014/main" id="{47C0FF25-DBFC-C7A4-8F8F-ED168BEF5A98}"/>
              </a:ext>
            </a:extLst>
          </p:cNvPr>
          <p:cNvPicPr preferRelativeResize="0">
            <a:picLocks/>
          </p:cNvPicPr>
          <p:nvPr/>
        </p:nvPicPr>
        <p:blipFill rotWithShape="1">
          <a:blip r:embed="rId3"/>
          <a:srcRect l="18674" t="8685" r="18758" b="32554"/>
          <a:stretch/>
        </p:blipFill>
        <p:spPr>
          <a:xfrm>
            <a:off x="2282393" y="4131222"/>
            <a:ext cx="1009106" cy="1184603"/>
          </a:xfrm>
          <a:prstGeom prst="rect">
            <a:avLst/>
          </a:prstGeom>
          <a:ln w="6350">
            <a:solidFill>
              <a:schemeClr val="tx1"/>
            </a:solidFill>
          </a:ln>
        </p:spPr>
      </p:pic>
      <p:pic>
        <p:nvPicPr>
          <p:cNvPr id="21" name="Picture 20">
            <a:extLst>
              <a:ext uri="{FF2B5EF4-FFF2-40B4-BE49-F238E27FC236}">
                <a16:creationId xmlns:a16="http://schemas.microsoft.com/office/drawing/2014/main" id="{06F5762F-A20D-8CD6-547F-3C80DDC454E9}"/>
              </a:ext>
            </a:extLst>
          </p:cNvPr>
          <p:cNvPicPr>
            <a:picLocks noChangeAspect="1"/>
          </p:cNvPicPr>
          <p:nvPr/>
        </p:nvPicPr>
        <p:blipFill rotWithShape="1">
          <a:blip r:embed="rId4"/>
          <a:srcRect l="19901" t="11034" r="20603" b="33192"/>
          <a:stretch/>
        </p:blipFill>
        <p:spPr>
          <a:xfrm>
            <a:off x="3401871" y="4129809"/>
            <a:ext cx="1011451" cy="1185212"/>
          </a:xfrm>
          <a:prstGeom prst="rect">
            <a:avLst/>
          </a:prstGeom>
          <a:ln w="6350">
            <a:solidFill>
              <a:schemeClr val="tx1"/>
            </a:solidFill>
          </a:ln>
        </p:spPr>
      </p:pic>
      <p:pic>
        <p:nvPicPr>
          <p:cNvPr id="22" name="Picture 21">
            <a:extLst>
              <a:ext uri="{FF2B5EF4-FFF2-40B4-BE49-F238E27FC236}">
                <a16:creationId xmlns:a16="http://schemas.microsoft.com/office/drawing/2014/main" id="{C4BC4EBB-CE05-C4D7-781C-0C641BC70A32}"/>
              </a:ext>
            </a:extLst>
          </p:cNvPr>
          <p:cNvPicPr>
            <a:picLocks noChangeAspect="1"/>
          </p:cNvPicPr>
          <p:nvPr/>
        </p:nvPicPr>
        <p:blipFill rotWithShape="1">
          <a:blip r:embed="rId5"/>
          <a:srcRect l="19270" t="7126" r="18062" b="34290"/>
          <a:stretch/>
        </p:blipFill>
        <p:spPr>
          <a:xfrm>
            <a:off x="4522169" y="4131221"/>
            <a:ext cx="1013068" cy="1183800"/>
          </a:xfrm>
          <a:prstGeom prst="rect">
            <a:avLst/>
          </a:prstGeom>
          <a:ln w="6350">
            <a:solidFill>
              <a:schemeClr val="tx1"/>
            </a:solidFill>
          </a:ln>
        </p:spPr>
      </p:pic>
      <p:pic>
        <p:nvPicPr>
          <p:cNvPr id="23" name="Picture 22">
            <a:extLst>
              <a:ext uri="{FF2B5EF4-FFF2-40B4-BE49-F238E27FC236}">
                <a16:creationId xmlns:a16="http://schemas.microsoft.com/office/drawing/2014/main" id="{77F38DCE-1126-8051-7C33-B85F512B3709}"/>
              </a:ext>
            </a:extLst>
          </p:cNvPr>
          <p:cNvPicPr>
            <a:picLocks noChangeAspect="1"/>
          </p:cNvPicPr>
          <p:nvPr/>
        </p:nvPicPr>
        <p:blipFill rotWithShape="1">
          <a:blip r:embed="rId6"/>
          <a:srcRect l="15069" t="9376" r="20592" b="30382"/>
          <a:stretch/>
        </p:blipFill>
        <p:spPr>
          <a:xfrm>
            <a:off x="5641821" y="4122496"/>
            <a:ext cx="1011451" cy="1183800"/>
          </a:xfrm>
          <a:prstGeom prst="rect">
            <a:avLst/>
          </a:prstGeom>
          <a:ln w="6350">
            <a:solidFill>
              <a:schemeClr val="tx1"/>
            </a:solidFill>
          </a:ln>
        </p:spPr>
      </p:pic>
      <p:pic>
        <p:nvPicPr>
          <p:cNvPr id="24" name="Picture 23">
            <a:extLst>
              <a:ext uri="{FF2B5EF4-FFF2-40B4-BE49-F238E27FC236}">
                <a16:creationId xmlns:a16="http://schemas.microsoft.com/office/drawing/2014/main" id="{DBBAD543-06EC-C098-B077-CDE72E1BDCF7}"/>
              </a:ext>
            </a:extLst>
          </p:cNvPr>
          <p:cNvPicPr>
            <a:picLocks noChangeAspect="1"/>
          </p:cNvPicPr>
          <p:nvPr/>
        </p:nvPicPr>
        <p:blipFill rotWithShape="1">
          <a:blip r:embed="rId7"/>
          <a:srcRect l="23646" t="7585" r="20432" b="39991"/>
          <a:stretch/>
        </p:blipFill>
        <p:spPr>
          <a:xfrm>
            <a:off x="7879579" y="4121083"/>
            <a:ext cx="1011451" cy="1185213"/>
          </a:xfrm>
          <a:prstGeom prst="rect">
            <a:avLst/>
          </a:prstGeom>
        </p:spPr>
      </p:pic>
      <p:pic>
        <p:nvPicPr>
          <p:cNvPr id="25" name="Picture 24">
            <a:extLst>
              <a:ext uri="{FF2B5EF4-FFF2-40B4-BE49-F238E27FC236}">
                <a16:creationId xmlns:a16="http://schemas.microsoft.com/office/drawing/2014/main" id="{519A23F4-16DE-87F9-2D1E-CECDADEF42D4}"/>
              </a:ext>
            </a:extLst>
          </p:cNvPr>
          <p:cNvPicPr>
            <a:picLocks noChangeAspect="1"/>
          </p:cNvPicPr>
          <p:nvPr/>
        </p:nvPicPr>
        <p:blipFill rotWithShape="1">
          <a:blip r:embed="rId8"/>
          <a:srcRect l="21031" t="8525" r="18381" b="34676"/>
          <a:stretch/>
        </p:blipFill>
        <p:spPr>
          <a:xfrm>
            <a:off x="9033073" y="4129809"/>
            <a:ext cx="1011451" cy="1185212"/>
          </a:xfrm>
          <a:prstGeom prst="rect">
            <a:avLst/>
          </a:prstGeom>
          <a:ln w="6350">
            <a:solidFill>
              <a:schemeClr val="tx1"/>
            </a:solidFill>
          </a:ln>
        </p:spPr>
      </p:pic>
      <p:pic>
        <p:nvPicPr>
          <p:cNvPr id="27" name="Picture 26">
            <a:extLst>
              <a:ext uri="{FF2B5EF4-FFF2-40B4-BE49-F238E27FC236}">
                <a16:creationId xmlns:a16="http://schemas.microsoft.com/office/drawing/2014/main" id="{7435D445-BD7C-DC27-20D9-0D517D5FDB81}"/>
              </a:ext>
            </a:extLst>
          </p:cNvPr>
          <p:cNvPicPr>
            <a:picLocks/>
          </p:cNvPicPr>
          <p:nvPr/>
        </p:nvPicPr>
        <p:blipFill rotWithShape="1">
          <a:blip r:embed="rId9"/>
          <a:srcRect l="23095" t="9673" r="21212" b="38058"/>
          <a:stretch/>
        </p:blipFill>
        <p:spPr>
          <a:xfrm>
            <a:off x="1180654" y="4131222"/>
            <a:ext cx="1009106" cy="1183799"/>
          </a:xfrm>
          <a:prstGeom prst="rect">
            <a:avLst/>
          </a:prstGeom>
          <a:ln w="6350">
            <a:solidFill>
              <a:schemeClr val="tx1"/>
            </a:solidFill>
          </a:ln>
        </p:spPr>
      </p:pic>
      <p:sp>
        <p:nvSpPr>
          <p:cNvPr id="28" name="TextBox 36">
            <a:extLst>
              <a:ext uri="{FF2B5EF4-FFF2-40B4-BE49-F238E27FC236}">
                <a16:creationId xmlns:a16="http://schemas.microsoft.com/office/drawing/2014/main" id="{AE7F0B6B-722C-6E7E-1DBB-3BD2B983A4B9}"/>
              </a:ext>
            </a:extLst>
          </p:cNvPr>
          <p:cNvSpPr txBox="1">
            <a:spLocks noChangeArrowheads="1"/>
          </p:cNvSpPr>
          <p:nvPr/>
        </p:nvSpPr>
        <p:spPr bwMode="auto">
          <a:xfrm>
            <a:off x="6706628" y="5392356"/>
            <a:ext cx="111167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Monica Maxwell</a:t>
            </a:r>
          </a:p>
          <a:p>
            <a:pPr algn="ctr" eaLnBrk="1" hangingPunct="1">
              <a:buFontTx/>
              <a:buNone/>
            </a:pPr>
            <a:r>
              <a:rPr lang="en-US" altLang="en-US" sz="800" dirty="0">
                <a:cs typeface="Calibri" panose="020F0502020204030204" pitchFamily="34" charset="0"/>
              </a:rPr>
              <a:t>Basketball, Field Hockey and Girls Gymnastics</a:t>
            </a:r>
          </a:p>
        </p:txBody>
      </p:sp>
      <p:pic>
        <p:nvPicPr>
          <p:cNvPr id="29" name="Picture 28">
            <a:extLst>
              <a:ext uri="{FF2B5EF4-FFF2-40B4-BE49-F238E27FC236}">
                <a16:creationId xmlns:a16="http://schemas.microsoft.com/office/drawing/2014/main" id="{7F243422-8535-CD99-DA19-9047C102C823}"/>
              </a:ext>
            </a:extLst>
          </p:cNvPr>
          <p:cNvPicPr>
            <a:picLocks noChangeAspect="1"/>
          </p:cNvPicPr>
          <p:nvPr/>
        </p:nvPicPr>
        <p:blipFill rotWithShape="1">
          <a:blip r:embed="rId10"/>
          <a:srcRect l="18980" t="10686" r="20632" b="32703"/>
          <a:stretch/>
        </p:blipFill>
        <p:spPr>
          <a:xfrm>
            <a:off x="6759897" y="4121084"/>
            <a:ext cx="1011451" cy="1185212"/>
          </a:xfrm>
          <a:prstGeom prst="rect">
            <a:avLst/>
          </a:prstGeom>
          <a:ln w="6350">
            <a:solidFill>
              <a:schemeClr val="tx1"/>
            </a:solidFill>
          </a:ln>
        </p:spPr>
      </p:pic>
      <p:sp>
        <p:nvSpPr>
          <p:cNvPr id="3" name="Rectangle 2">
            <a:extLst>
              <a:ext uri="{FF2B5EF4-FFF2-40B4-BE49-F238E27FC236}">
                <a16:creationId xmlns:a16="http://schemas.microsoft.com/office/drawing/2014/main" id="{2501ED8E-6029-D20E-6853-17519B133E3A}"/>
              </a:ext>
            </a:extLst>
          </p:cNvPr>
          <p:cNvSpPr/>
          <p:nvPr/>
        </p:nvSpPr>
        <p:spPr>
          <a:xfrm>
            <a:off x="10199940" y="4121083"/>
            <a:ext cx="1014984" cy="1193938"/>
          </a:xfrm>
          <a:prstGeom prst="rect">
            <a:avLst/>
          </a:prstGeom>
          <a:blipFill dpi="0" rotWithShape="1">
            <a:blip r:embed="rId11">
              <a:extLst>
                <a:ext uri="{28A0092B-C50C-407E-A947-70E740481C1C}">
                  <a14:useLocalDpi xmlns:a14="http://schemas.microsoft.com/office/drawing/2010/main" val="0"/>
                </a:ext>
              </a:extLst>
            </a:blip>
            <a:srcRect/>
            <a:stretch>
              <a:fillRect l="-41783" t="-19093" r="-38229" b="-72193"/>
            </a:stretch>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233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6E335C-95B6-8831-556F-30AD98CD641E}"/>
              </a:ext>
            </a:extLst>
          </p:cNvPr>
          <p:cNvSpPr/>
          <p:nvPr/>
        </p:nvSpPr>
        <p:spPr>
          <a:xfrm>
            <a:off x="962025" y="3577229"/>
            <a:ext cx="6788552" cy="672174"/>
          </a:xfrm>
          <a:prstGeom prst="rect">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grpSp>
        <p:nvGrpSpPr>
          <p:cNvPr id="8" name="Group 7">
            <a:extLst>
              <a:ext uri="{FF2B5EF4-FFF2-40B4-BE49-F238E27FC236}">
                <a16:creationId xmlns:a16="http://schemas.microsoft.com/office/drawing/2014/main" id="{16ACCAFD-25A7-86D6-67A7-573F5B806D74}"/>
              </a:ext>
            </a:extLst>
          </p:cNvPr>
          <p:cNvGrpSpPr/>
          <p:nvPr/>
        </p:nvGrpSpPr>
        <p:grpSpPr>
          <a:xfrm>
            <a:off x="962025" y="1738313"/>
            <a:ext cx="10170798" cy="4305782"/>
            <a:chOff x="1422400" y="3369259"/>
            <a:chExt cx="12679474" cy="5295595"/>
          </a:xfrm>
        </p:grpSpPr>
        <p:pic>
          <p:nvPicPr>
            <p:cNvPr id="9" name="object 3">
              <a:extLst>
                <a:ext uri="{FF2B5EF4-FFF2-40B4-BE49-F238E27FC236}">
                  <a16:creationId xmlns:a16="http://schemas.microsoft.com/office/drawing/2014/main" id="{9C688B56-756B-C398-36F3-A8730A447AD8}"/>
                </a:ext>
              </a:extLst>
            </p:cNvPr>
            <p:cNvPicPr/>
            <p:nvPr/>
          </p:nvPicPr>
          <p:blipFill>
            <a:blip r:embed="rId2" cstate="print"/>
            <a:stretch>
              <a:fillRect/>
            </a:stretch>
          </p:blipFill>
          <p:spPr>
            <a:xfrm>
              <a:off x="1455632" y="3424428"/>
              <a:ext cx="3068424" cy="1916275"/>
            </a:xfrm>
            <a:prstGeom prst="rect">
              <a:avLst/>
            </a:prstGeom>
          </p:spPr>
        </p:pic>
        <p:pic>
          <p:nvPicPr>
            <p:cNvPr id="10" name="object 4">
              <a:extLst>
                <a:ext uri="{FF2B5EF4-FFF2-40B4-BE49-F238E27FC236}">
                  <a16:creationId xmlns:a16="http://schemas.microsoft.com/office/drawing/2014/main" id="{E3A4AA4D-BFCC-E293-A957-DAA6C74CD054}"/>
                </a:ext>
              </a:extLst>
            </p:cNvPr>
            <p:cNvPicPr/>
            <p:nvPr/>
          </p:nvPicPr>
          <p:blipFill>
            <a:blip r:embed="rId3" cstate="print"/>
            <a:stretch>
              <a:fillRect/>
            </a:stretch>
          </p:blipFill>
          <p:spPr>
            <a:xfrm>
              <a:off x="4777985" y="3510969"/>
              <a:ext cx="1904748" cy="1768458"/>
            </a:xfrm>
            <a:prstGeom prst="rect">
              <a:avLst/>
            </a:prstGeom>
          </p:spPr>
        </p:pic>
        <p:pic>
          <p:nvPicPr>
            <p:cNvPr id="11" name="object 5">
              <a:extLst>
                <a:ext uri="{FF2B5EF4-FFF2-40B4-BE49-F238E27FC236}">
                  <a16:creationId xmlns:a16="http://schemas.microsoft.com/office/drawing/2014/main" id="{378006D7-C8C8-86DE-69C0-13EFE22FEC91}"/>
                </a:ext>
              </a:extLst>
            </p:cNvPr>
            <p:cNvPicPr/>
            <p:nvPr/>
          </p:nvPicPr>
          <p:blipFill>
            <a:blip r:embed="rId4" cstate="print"/>
            <a:stretch>
              <a:fillRect/>
            </a:stretch>
          </p:blipFill>
          <p:spPr>
            <a:xfrm>
              <a:off x="6973849" y="3449216"/>
              <a:ext cx="1990843" cy="1873729"/>
            </a:xfrm>
            <a:prstGeom prst="rect">
              <a:avLst/>
            </a:prstGeom>
          </p:spPr>
        </p:pic>
        <p:pic>
          <p:nvPicPr>
            <p:cNvPr id="12" name="object 6">
              <a:extLst>
                <a:ext uri="{FF2B5EF4-FFF2-40B4-BE49-F238E27FC236}">
                  <a16:creationId xmlns:a16="http://schemas.microsoft.com/office/drawing/2014/main" id="{8F6ADE87-B93E-2164-D8F3-6BEA6693130D}"/>
                </a:ext>
              </a:extLst>
            </p:cNvPr>
            <p:cNvPicPr/>
            <p:nvPr/>
          </p:nvPicPr>
          <p:blipFill>
            <a:blip r:embed="rId5" cstate="print"/>
            <a:stretch>
              <a:fillRect/>
            </a:stretch>
          </p:blipFill>
          <p:spPr>
            <a:xfrm>
              <a:off x="9642809" y="3429177"/>
              <a:ext cx="2194922" cy="1939690"/>
            </a:xfrm>
            <a:prstGeom prst="rect">
              <a:avLst/>
            </a:prstGeom>
          </p:spPr>
        </p:pic>
        <p:pic>
          <p:nvPicPr>
            <p:cNvPr id="13" name="object 7">
              <a:extLst>
                <a:ext uri="{FF2B5EF4-FFF2-40B4-BE49-F238E27FC236}">
                  <a16:creationId xmlns:a16="http://schemas.microsoft.com/office/drawing/2014/main" id="{C447F2E1-3EE9-9AC4-6D82-3E8D04CEC5AE}"/>
                </a:ext>
              </a:extLst>
            </p:cNvPr>
            <p:cNvPicPr/>
            <p:nvPr/>
          </p:nvPicPr>
          <p:blipFill>
            <a:blip r:embed="rId6" cstate="print"/>
            <a:stretch>
              <a:fillRect/>
            </a:stretch>
          </p:blipFill>
          <p:spPr>
            <a:xfrm>
              <a:off x="11970400" y="3369259"/>
              <a:ext cx="2131474" cy="1971294"/>
            </a:xfrm>
            <a:prstGeom prst="rect">
              <a:avLst/>
            </a:prstGeom>
          </p:spPr>
        </p:pic>
        <p:pic>
          <p:nvPicPr>
            <p:cNvPr id="14" name="object 8">
              <a:extLst>
                <a:ext uri="{FF2B5EF4-FFF2-40B4-BE49-F238E27FC236}">
                  <a16:creationId xmlns:a16="http://schemas.microsoft.com/office/drawing/2014/main" id="{8CCC7D80-B050-0BD7-264C-8B7CEAF6A197}"/>
                </a:ext>
              </a:extLst>
            </p:cNvPr>
            <p:cNvPicPr/>
            <p:nvPr/>
          </p:nvPicPr>
          <p:blipFill>
            <a:blip r:embed="rId7" cstate="print"/>
            <a:stretch>
              <a:fillRect/>
            </a:stretch>
          </p:blipFill>
          <p:spPr>
            <a:xfrm>
              <a:off x="1422400" y="6731241"/>
              <a:ext cx="2542908" cy="1933613"/>
            </a:xfrm>
            <a:prstGeom prst="rect">
              <a:avLst/>
            </a:prstGeom>
          </p:spPr>
        </p:pic>
        <p:pic>
          <p:nvPicPr>
            <p:cNvPr id="15" name="object 9">
              <a:extLst>
                <a:ext uri="{FF2B5EF4-FFF2-40B4-BE49-F238E27FC236}">
                  <a16:creationId xmlns:a16="http://schemas.microsoft.com/office/drawing/2014/main" id="{ED9837B6-5314-7873-9608-C4D0AD9B65E6}"/>
                </a:ext>
              </a:extLst>
            </p:cNvPr>
            <p:cNvPicPr/>
            <p:nvPr/>
          </p:nvPicPr>
          <p:blipFill>
            <a:blip r:embed="rId8" cstate="print"/>
            <a:stretch>
              <a:fillRect/>
            </a:stretch>
          </p:blipFill>
          <p:spPr>
            <a:xfrm>
              <a:off x="4293646" y="6921208"/>
              <a:ext cx="2050446" cy="1655730"/>
            </a:xfrm>
            <a:prstGeom prst="rect">
              <a:avLst/>
            </a:prstGeom>
          </p:spPr>
        </p:pic>
        <p:pic>
          <p:nvPicPr>
            <p:cNvPr id="16" name="object 10">
              <a:extLst>
                <a:ext uri="{FF2B5EF4-FFF2-40B4-BE49-F238E27FC236}">
                  <a16:creationId xmlns:a16="http://schemas.microsoft.com/office/drawing/2014/main" id="{E91C69D0-D24F-6180-F926-A0861083B609}"/>
                </a:ext>
              </a:extLst>
            </p:cNvPr>
            <p:cNvPicPr/>
            <p:nvPr/>
          </p:nvPicPr>
          <p:blipFill>
            <a:blip r:embed="rId9" cstate="print"/>
            <a:stretch>
              <a:fillRect/>
            </a:stretch>
          </p:blipFill>
          <p:spPr>
            <a:xfrm>
              <a:off x="6742090" y="7081591"/>
              <a:ext cx="1916452" cy="1536508"/>
            </a:xfrm>
            <a:prstGeom prst="rect">
              <a:avLst/>
            </a:prstGeom>
          </p:spPr>
        </p:pic>
        <p:pic>
          <p:nvPicPr>
            <p:cNvPr id="17" name="object 11">
              <a:extLst>
                <a:ext uri="{FF2B5EF4-FFF2-40B4-BE49-F238E27FC236}">
                  <a16:creationId xmlns:a16="http://schemas.microsoft.com/office/drawing/2014/main" id="{270B98DB-2382-81CD-2B74-851E5BE4136A}"/>
                </a:ext>
              </a:extLst>
            </p:cNvPr>
            <p:cNvPicPr/>
            <p:nvPr/>
          </p:nvPicPr>
          <p:blipFill>
            <a:blip r:embed="rId10" cstate="print"/>
            <a:stretch>
              <a:fillRect/>
            </a:stretch>
          </p:blipFill>
          <p:spPr>
            <a:xfrm>
              <a:off x="8851915" y="7088256"/>
              <a:ext cx="1817671" cy="1469603"/>
            </a:xfrm>
            <a:prstGeom prst="rect">
              <a:avLst/>
            </a:prstGeom>
          </p:spPr>
        </p:pic>
        <p:pic>
          <p:nvPicPr>
            <p:cNvPr id="18" name="object 12">
              <a:extLst>
                <a:ext uri="{FF2B5EF4-FFF2-40B4-BE49-F238E27FC236}">
                  <a16:creationId xmlns:a16="http://schemas.microsoft.com/office/drawing/2014/main" id="{F283D133-AFF3-347B-DFD0-51B347A1DA12}"/>
                </a:ext>
              </a:extLst>
            </p:cNvPr>
            <p:cNvPicPr/>
            <p:nvPr/>
          </p:nvPicPr>
          <p:blipFill>
            <a:blip r:embed="rId11" cstate="print"/>
            <a:stretch>
              <a:fillRect/>
            </a:stretch>
          </p:blipFill>
          <p:spPr>
            <a:xfrm>
              <a:off x="10819451" y="5702808"/>
              <a:ext cx="2285930" cy="2884986"/>
            </a:xfrm>
            <a:prstGeom prst="rect">
              <a:avLst/>
            </a:prstGeom>
          </p:spPr>
        </p:pic>
      </p:grpSp>
      <p:sp>
        <p:nvSpPr>
          <p:cNvPr id="2" name="Title 1">
            <a:extLst>
              <a:ext uri="{FF2B5EF4-FFF2-40B4-BE49-F238E27FC236}">
                <a16:creationId xmlns:a16="http://schemas.microsoft.com/office/drawing/2014/main" id="{B8EB3D60-370D-C745-1308-E7275700260D}"/>
              </a:ext>
            </a:extLst>
          </p:cNvPr>
          <p:cNvSpPr>
            <a:spLocks noGrp="1"/>
          </p:cNvSpPr>
          <p:nvPr>
            <p:ph type="title"/>
          </p:nvPr>
        </p:nvSpPr>
        <p:spPr/>
        <p:txBody>
          <a:bodyPr/>
          <a:lstStyle/>
          <a:p>
            <a:r>
              <a:rPr lang="en-US" dirty="0"/>
              <a:t>NFHS Authenticating Mark Update</a:t>
            </a:r>
          </a:p>
        </p:txBody>
      </p:sp>
      <p:sp>
        <p:nvSpPr>
          <p:cNvPr id="19" name="TextBox 18">
            <a:extLst>
              <a:ext uri="{FF2B5EF4-FFF2-40B4-BE49-F238E27FC236}">
                <a16:creationId xmlns:a16="http://schemas.microsoft.com/office/drawing/2014/main" id="{DDBAC477-CCFB-BFB6-3358-477656319D63}"/>
              </a:ext>
            </a:extLst>
          </p:cNvPr>
          <p:cNvSpPr txBox="1"/>
          <p:nvPr/>
        </p:nvSpPr>
        <p:spPr>
          <a:xfrm>
            <a:off x="1077771" y="3703000"/>
            <a:ext cx="5375131" cy="584775"/>
          </a:xfrm>
          <a:prstGeom prst="rect">
            <a:avLst/>
          </a:prstGeom>
          <a:noFill/>
        </p:spPr>
        <p:txBody>
          <a:bodyPr wrap="square" rtlCol="0">
            <a:spAutoFit/>
          </a:bodyPr>
          <a:lstStyle/>
          <a:p>
            <a:r>
              <a:rPr lang="en-US" sz="2400" b="0" i="0" u="none" strike="noStrike" baseline="30000" dirty="0">
                <a:solidFill>
                  <a:srgbClr val="000000"/>
                </a:solidFill>
                <a:latin typeface="+mn-lt"/>
              </a:rPr>
              <a:t>A current list of NFHS authenticated products can be found at </a:t>
            </a:r>
            <a:r>
              <a:rPr lang="en-US" sz="2400" b="1" i="1" u="none" strike="noStrike" baseline="30000" dirty="0">
                <a:solidFill>
                  <a:srgbClr val="000000"/>
                </a:solidFill>
                <a:latin typeface="+mn-lt"/>
              </a:rPr>
              <a:t>www.nfhs.org</a:t>
            </a:r>
            <a:r>
              <a:rPr lang="en-US" sz="2400" b="0" i="0" u="none" strike="noStrike" baseline="30000" dirty="0">
                <a:solidFill>
                  <a:srgbClr val="000000"/>
                </a:solidFill>
                <a:latin typeface="+mn-lt"/>
              </a:rPr>
              <a:t>, Resources, Authenticating Mark.</a:t>
            </a:r>
          </a:p>
        </p:txBody>
      </p:sp>
    </p:spTree>
    <p:extLst>
      <p:ext uri="{BB962C8B-B14F-4D97-AF65-F5344CB8AC3E}">
        <p14:creationId xmlns:p14="http://schemas.microsoft.com/office/powerpoint/2010/main" val="2728165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55C4-F0DA-7276-55E3-C65FA5AB47D3}"/>
              </a:ext>
            </a:extLst>
          </p:cNvPr>
          <p:cNvSpPr>
            <a:spLocks noGrp="1"/>
          </p:cNvSpPr>
          <p:nvPr>
            <p:ph type="title"/>
          </p:nvPr>
        </p:nvSpPr>
        <p:spPr/>
        <p:txBody>
          <a:bodyPr/>
          <a:lstStyle/>
          <a:p>
            <a:r>
              <a:rPr lang="en-US" dirty="0"/>
              <a:t>Softball</a:t>
            </a:r>
          </a:p>
        </p:txBody>
      </p:sp>
      <p:grpSp>
        <p:nvGrpSpPr>
          <p:cNvPr id="24" name="Group 23">
            <a:extLst>
              <a:ext uri="{FF2B5EF4-FFF2-40B4-BE49-F238E27FC236}">
                <a16:creationId xmlns:a16="http://schemas.microsoft.com/office/drawing/2014/main" id="{D2BAC9D9-62D8-CCB1-8E9F-A3080C6FC796}"/>
              </a:ext>
            </a:extLst>
          </p:cNvPr>
          <p:cNvGrpSpPr/>
          <p:nvPr/>
        </p:nvGrpSpPr>
        <p:grpSpPr>
          <a:xfrm>
            <a:off x="1193411" y="2039368"/>
            <a:ext cx="9997930" cy="3560272"/>
            <a:chOff x="1471467" y="2852564"/>
            <a:chExt cx="12970886" cy="4618944"/>
          </a:xfrm>
        </p:grpSpPr>
        <p:pic>
          <p:nvPicPr>
            <p:cNvPr id="5" name="object 2"/>
            <p:cNvPicPr/>
            <p:nvPr/>
          </p:nvPicPr>
          <p:blipFill>
            <a:blip r:embed="rId2" cstate="print"/>
            <a:stretch>
              <a:fillRect/>
            </a:stretch>
          </p:blipFill>
          <p:spPr>
            <a:xfrm>
              <a:off x="1471467" y="3096552"/>
              <a:ext cx="5867392" cy="4000489"/>
            </a:xfrm>
            <a:prstGeom prst="rect">
              <a:avLst/>
            </a:prstGeom>
          </p:spPr>
        </p:pic>
        <p:pic>
          <p:nvPicPr>
            <p:cNvPr id="6" name="object 3"/>
            <p:cNvPicPr/>
            <p:nvPr/>
          </p:nvPicPr>
          <p:blipFill>
            <a:blip r:embed="rId2" cstate="print"/>
            <a:stretch>
              <a:fillRect/>
            </a:stretch>
          </p:blipFill>
          <p:spPr>
            <a:xfrm>
              <a:off x="8012037" y="3031058"/>
              <a:ext cx="5867398" cy="4000490"/>
            </a:xfrm>
            <a:prstGeom prst="rect">
              <a:avLst/>
            </a:prstGeom>
          </p:spPr>
        </p:pic>
        <p:sp>
          <p:nvSpPr>
            <p:cNvPr id="7" name="object 4"/>
            <p:cNvSpPr txBox="1"/>
            <p:nvPr/>
          </p:nvSpPr>
          <p:spPr>
            <a:xfrm>
              <a:off x="5567226" y="7175363"/>
              <a:ext cx="2069344" cy="296145"/>
            </a:xfrm>
            <a:prstGeom prst="rect">
              <a:avLst/>
            </a:prstGeom>
          </p:spPr>
          <p:txBody>
            <a:bodyPr vert="horz" wrap="square" lIns="0" tIns="12700" rIns="0" bIns="0" rtlCol="0">
              <a:spAutoFit/>
            </a:bodyPr>
            <a:lstStyle/>
            <a:p>
              <a:pPr marL="12700">
                <a:lnSpc>
                  <a:spcPct val="100000"/>
                </a:lnSpc>
                <a:spcBef>
                  <a:spcPts val="100"/>
                </a:spcBef>
              </a:pPr>
              <a:r>
                <a:rPr sz="1400" spc="-80" dirty="0">
                  <a:solidFill>
                    <a:srgbClr val="231F20"/>
                  </a:solidFill>
                  <a:latin typeface="+mn-lt"/>
                  <a:cs typeface="Trebuchet MS"/>
                </a:rPr>
                <a:t>circumference</a:t>
              </a:r>
              <a:r>
                <a:rPr sz="1400" spc="-90" dirty="0">
                  <a:solidFill>
                    <a:srgbClr val="231F20"/>
                  </a:solidFill>
                  <a:latin typeface="+mn-lt"/>
                  <a:cs typeface="Trebuchet MS"/>
                </a:rPr>
                <a:t> </a:t>
              </a:r>
              <a:r>
                <a:rPr sz="1400" spc="105" dirty="0">
                  <a:solidFill>
                    <a:srgbClr val="231F20"/>
                  </a:solidFill>
                  <a:latin typeface="+mn-lt"/>
                  <a:cs typeface="Trebuchet MS"/>
                </a:rPr>
                <a:t>=</a:t>
              </a:r>
              <a:r>
                <a:rPr sz="1400" spc="-85" dirty="0">
                  <a:solidFill>
                    <a:srgbClr val="231F20"/>
                  </a:solidFill>
                  <a:latin typeface="+mn-lt"/>
                  <a:cs typeface="Trebuchet MS"/>
                </a:rPr>
                <a:t> </a:t>
              </a:r>
              <a:r>
                <a:rPr sz="1400" spc="-75" dirty="0">
                  <a:solidFill>
                    <a:srgbClr val="231F20"/>
                  </a:solidFill>
                  <a:latin typeface="+mn-lt"/>
                  <a:cs typeface="Trebuchet MS"/>
                </a:rPr>
                <a:t>12”</a:t>
              </a:r>
              <a:endParaRPr sz="1400" dirty="0">
                <a:latin typeface="+mn-lt"/>
                <a:cs typeface="Trebuchet MS"/>
              </a:endParaRPr>
            </a:p>
          </p:txBody>
        </p:sp>
        <p:sp>
          <p:nvSpPr>
            <p:cNvPr id="8" name="object 5"/>
            <p:cNvSpPr/>
            <p:nvPr/>
          </p:nvSpPr>
          <p:spPr>
            <a:xfrm>
              <a:off x="4868664" y="5531665"/>
              <a:ext cx="1748155" cy="1748155"/>
            </a:xfrm>
            <a:custGeom>
              <a:avLst/>
              <a:gdLst/>
              <a:ahLst/>
              <a:cxnLst/>
              <a:rect l="l" t="t" r="r" b="b"/>
              <a:pathLst>
                <a:path w="1748154" h="1748154">
                  <a:moveTo>
                    <a:pt x="1747558" y="0"/>
                  </a:moveTo>
                  <a:lnTo>
                    <a:pt x="1746908" y="48102"/>
                  </a:lnTo>
                  <a:lnTo>
                    <a:pt x="1744972" y="95883"/>
                  </a:lnTo>
                  <a:lnTo>
                    <a:pt x="1741764" y="143326"/>
                  </a:lnTo>
                  <a:lnTo>
                    <a:pt x="1737303" y="190415"/>
                  </a:lnTo>
                  <a:lnTo>
                    <a:pt x="1731604" y="237133"/>
                  </a:lnTo>
                  <a:lnTo>
                    <a:pt x="1724685" y="283463"/>
                  </a:lnTo>
                  <a:lnTo>
                    <a:pt x="1716561" y="329388"/>
                  </a:lnTo>
                  <a:lnTo>
                    <a:pt x="1707251" y="374892"/>
                  </a:lnTo>
                  <a:lnTo>
                    <a:pt x="1696769" y="419959"/>
                  </a:lnTo>
                  <a:lnTo>
                    <a:pt x="1685133" y="464570"/>
                  </a:lnTo>
                  <a:lnTo>
                    <a:pt x="1672360" y="508711"/>
                  </a:lnTo>
                  <a:lnTo>
                    <a:pt x="1658466" y="552364"/>
                  </a:lnTo>
                  <a:lnTo>
                    <a:pt x="1643468" y="595513"/>
                  </a:lnTo>
                  <a:lnTo>
                    <a:pt x="1627382" y="638140"/>
                  </a:lnTo>
                  <a:lnTo>
                    <a:pt x="1610226" y="680230"/>
                  </a:lnTo>
                  <a:lnTo>
                    <a:pt x="1592015" y="721765"/>
                  </a:lnTo>
                  <a:lnTo>
                    <a:pt x="1572767" y="762729"/>
                  </a:lnTo>
                  <a:lnTo>
                    <a:pt x="1552498" y="803106"/>
                  </a:lnTo>
                  <a:lnTo>
                    <a:pt x="1531225" y="842878"/>
                  </a:lnTo>
                  <a:lnTo>
                    <a:pt x="1508965" y="882029"/>
                  </a:lnTo>
                  <a:lnTo>
                    <a:pt x="1485733" y="920542"/>
                  </a:lnTo>
                  <a:lnTo>
                    <a:pt x="1461547" y="958401"/>
                  </a:lnTo>
                  <a:lnTo>
                    <a:pt x="1436424" y="995589"/>
                  </a:lnTo>
                  <a:lnTo>
                    <a:pt x="1410380" y="1032089"/>
                  </a:lnTo>
                  <a:lnTo>
                    <a:pt x="1383432" y="1067885"/>
                  </a:lnTo>
                  <a:lnTo>
                    <a:pt x="1355596" y="1102960"/>
                  </a:lnTo>
                  <a:lnTo>
                    <a:pt x="1326889" y="1137297"/>
                  </a:lnTo>
                  <a:lnTo>
                    <a:pt x="1297328" y="1170880"/>
                  </a:lnTo>
                  <a:lnTo>
                    <a:pt x="1266929" y="1203692"/>
                  </a:lnTo>
                  <a:lnTo>
                    <a:pt x="1235709" y="1235716"/>
                  </a:lnTo>
                  <a:lnTo>
                    <a:pt x="1203686" y="1266936"/>
                  </a:lnTo>
                  <a:lnTo>
                    <a:pt x="1170874" y="1297335"/>
                  </a:lnTo>
                  <a:lnTo>
                    <a:pt x="1137291" y="1326896"/>
                  </a:lnTo>
                  <a:lnTo>
                    <a:pt x="1102955" y="1355603"/>
                  </a:lnTo>
                  <a:lnTo>
                    <a:pt x="1067880" y="1383440"/>
                  </a:lnTo>
                  <a:lnTo>
                    <a:pt x="1032084" y="1410388"/>
                  </a:lnTo>
                  <a:lnTo>
                    <a:pt x="995585" y="1436433"/>
                  </a:lnTo>
                  <a:lnTo>
                    <a:pt x="958397" y="1461556"/>
                  </a:lnTo>
                  <a:lnTo>
                    <a:pt x="920538" y="1485742"/>
                  </a:lnTo>
                  <a:lnTo>
                    <a:pt x="882025" y="1508974"/>
                  </a:lnTo>
                  <a:lnTo>
                    <a:pt x="842875" y="1531235"/>
                  </a:lnTo>
                  <a:lnTo>
                    <a:pt x="803103" y="1552508"/>
                  </a:lnTo>
                  <a:lnTo>
                    <a:pt x="762727" y="1572777"/>
                  </a:lnTo>
                  <a:lnTo>
                    <a:pt x="721763" y="1592026"/>
                  </a:lnTo>
                  <a:lnTo>
                    <a:pt x="680228" y="1610236"/>
                  </a:lnTo>
                  <a:lnTo>
                    <a:pt x="638138" y="1627393"/>
                  </a:lnTo>
                  <a:lnTo>
                    <a:pt x="595511" y="1643479"/>
                  </a:lnTo>
                  <a:lnTo>
                    <a:pt x="552363" y="1658477"/>
                  </a:lnTo>
                  <a:lnTo>
                    <a:pt x="508710" y="1672371"/>
                  </a:lnTo>
                  <a:lnTo>
                    <a:pt x="464569" y="1685145"/>
                  </a:lnTo>
                  <a:lnTo>
                    <a:pt x="419958" y="1696781"/>
                  </a:lnTo>
                  <a:lnTo>
                    <a:pt x="374892" y="1707263"/>
                  </a:lnTo>
                  <a:lnTo>
                    <a:pt x="329388" y="1716574"/>
                  </a:lnTo>
                  <a:lnTo>
                    <a:pt x="283462" y="1724697"/>
                  </a:lnTo>
                  <a:lnTo>
                    <a:pt x="237133" y="1731617"/>
                  </a:lnTo>
                  <a:lnTo>
                    <a:pt x="190415" y="1737316"/>
                  </a:lnTo>
                  <a:lnTo>
                    <a:pt x="143326" y="1741777"/>
                  </a:lnTo>
                  <a:lnTo>
                    <a:pt x="95883" y="1744984"/>
                  </a:lnTo>
                  <a:lnTo>
                    <a:pt x="48102" y="1746921"/>
                  </a:lnTo>
                  <a:lnTo>
                    <a:pt x="0" y="1747570"/>
                  </a:lnTo>
                </a:path>
              </a:pathLst>
            </a:custGeom>
            <a:ln w="13614">
              <a:solidFill>
                <a:srgbClr val="231F20"/>
              </a:solidFill>
            </a:ln>
          </p:spPr>
          <p:txBody>
            <a:bodyPr wrap="square" lIns="0" tIns="0" rIns="0" bIns="0" rtlCol="0"/>
            <a:lstStyle/>
            <a:p>
              <a:endParaRPr/>
            </a:p>
          </p:txBody>
        </p:sp>
        <p:sp>
          <p:nvSpPr>
            <p:cNvPr id="9" name="object 6"/>
            <p:cNvSpPr txBox="1"/>
            <p:nvPr/>
          </p:nvSpPr>
          <p:spPr>
            <a:xfrm>
              <a:off x="12373010" y="7061925"/>
              <a:ext cx="2069343" cy="296145"/>
            </a:xfrm>
            <a:prstGeom prst="rect">
              <a:avLst/>
            </a:prstGeom>
          </p:spPr>
          <p:txBody>
            <a:bodyPr vert="horz" wrap="square" lIns="0" tIns="12700" rIns="0" bIns="0" rtlCol="0">
              <a:spAutoFit/>
            </a:bodyPr>
            <a:lstStyle/>
            <a:p>
              <a:pPr marL="12700">
                <a:lnSpc>
                  <a:spcPct val="100000"/>
                </a:lnSpc>
                <a:spcBef>
                  <a:spcPts val="100"/>
                </a:spcBef>
              </a:pPr>
              <a:r>
                <a:rPr sz="1400" spc="-80" dirty="0">
                  <a:solidFill>
                    <a:srgbClr val="231F20"/>
                  </a:solidFill>
                  <a:latin typeface="+mn-lt"/>
                  <a:cs typeface="Trebuchet MS"/>
                </a:rPr>
                <a:t>circumference</a:t>
              </a:r>
              <a:r>
                <a:rPr sz="1400" spc="-90" dirty="0">
                  <a:solidFill>
                    <a:srgbClr val="231F20"/>
                  </a:solidFill>
                  <a:latin typeface="+mn-lt"/>
                  <a:cs typeface="Trebuchet MS"/>
                </a:rPr>
                <a:t> </a:t>
              </a:r>
              <a:r>
                <a:rPr sz="1400" spc="105" dirty="0">
                  <a:solidFill>
                    <a:srgbClr val="231F20"/>
                  </a:solidFill>
                  <a:latin typeface="+mn-lt"/>
                  <a:cs typeface="Trebuchet MS"/>
                </a:rPr>
                <a:t>=</a:t>
              </a:r>
              <a:r>
                <a:rPr sz="1400" spc="-85" dirty="0">
                  <a:solidFill>
                    <a:srgbClr val="231F20"/>
                  </a:solidFill>
                  <a:latin typeface="+mn-lt"/>
                  <a:cs typeface="Trebuchet MS"/>
                </a:rPr>
                <a:t> </a:t>
              </a:r>
              <a:r>
                <a:rPr sz="1400" spc="-75" dirty="0">
                  <a:solidFill>
                    <a:srgbClr val="231F20"/>
                  </a:solidFill>
                  <a:latin typeface="+mn-lt"/>
                  <a:cs typeface="Trebuchet MS"/>
                </a:rPr>
                <a:t>12”</a:t>
              </a:r>
              <a:endParaRPr sz="1400" dirty="0">
                <a:latin typeface="+mn-lt"/>
                <a:cs typeface="Trebuchet MS"/>
              </a:endParaRPr>
            </a:p>
          </p:txBody>
        </p:sp>
        <p:grpSp>
          <p:nvGrpSpPr>
            <p:cNvPr id="10" name="object 7"/>
            <p:cNvGrpSpPr/>
            <p:nvPr/>
          </p:nvGrpSpPr>
          <p:grpSpPr>
            <a:xfrm>
              <a:off x="10383423" y="5045112"/>
              <a:ext cx="2780665" cy="2176145"/>
              <a:chOff x="10383423" y="5045112"/>
              <a:chExt cx="2780665" cy="2176145"/>
            </a:xfrm>
          </p:grpSpPr>
          <p:sp>
            <p:nvSpPr>
              <p:cNvPr id="17" name="object 8"/>
              <p:cNvSpPr/>
              <p:nvPr/>
            </p:nvSpPr>
            <p:spPr>
              <a:xfrm>
                <a:off x="11409221" y="5466172"/>
                <a:ext cx="1748155" cy="1748155"/>
              </a:xfrm>
              <a:custGeom>
                <a:avLst/>
                <a:gdLst/>
                <a:ahLst/>
                <a:cxnLst/>
                <a:rect l="l" t="t" r="r" b="b"/>
                <a:pathLst>
                  <a:path w="1748155" h="1748154">
                    <a:moveTo>
                      <a:pt x="1747570" y="0"/>
                    </a:moveTo>
                    <a:lnTo>
                      <a:pt x="1746921" y="48102"/>
                    </a:lnTo>
                    <a:lnTo>
                      <a:pt x="1744984" y="95883"/>
                    </a:lnTo>
                    <a:lnTo>
                      <a:pt x="1741777" y="143326"/>
                    </a:lnTo>
                    <a:lnTo>
                      <a:pt x="1737316" y="190415"/>
                    </a:lnTo>
                    <a:lnTo>
                      <a:pt x="1731617" y="237133"/>
                    </a:lnTo>
                    <a:lnTo>
                      <a:pt x="1724698" y="283462"/>
                    </a:lnTo>
                    <a:lnTo>
                      <a:pt x="1716574" y="329388"/>
                    </a:lnTo>
                    <a:lnTo>
                      <a:pt x="1707263" y="374892"/>
                    </a:lnTo>
                    <a:lnTo>
                      <a:pt x="1696782" y="419958"/>
                    </a:lnTo>
                    <a:lnTo>
                      <a:pt x="1685146" y="464569"/>
                    </a:lnTo>
                    <a:lnTo>
                      <a:pt x="1672373" y="508710"/>
                    </a:lnTo>
                    <a:lnTo>
                      <a:pt x="1658478" y="552363"/>
                    </a:lnTo>
                    <a:lnTo>
                      <a:pt x="1643480" y="595511"/>
                    </a:lnTo>
                    <a:lnTo>
                      <a:pt x="1627395" y="638138"/>
                    </a:lnTo>
                    <a:lnTo>
                      <a:pt x="1610238" y="680228"/>
                    </a:lnTo>
                    <a:lnTo>
                      <a:pt x="1592028" y="721763"/>
                    </a:lnTo>
                    <a:lnTo>
                      <a:pt x="1572780" y="762727"/>
                    </a:lnTo>
                    <a:lnTo>
                      <a:pt x="1552511" y="803103"/>
                    </a:lnTo>
                    <a:lnTo>
                      <a:pt x="1531237" y="842875"/>
                    </a:lnTo>
                    <a:lnTo>
                      <a:pt x="1508977" y="882025"/>
                    </a:lnTo>
                    <a:lnTo>
                      <a:pt x="1485745" y="920538"/>
                    </a:lnTo>
                    <a:lnTo>
                      <a:pt x="1461560" y="958397"/>
                    </a:lnTo>
                    <a:lnTo>
                      <a:pt x="1436436" y="995585"/>
                    </a:lnTo>
                    <a:lnTo>
                      <a:pt x="1410392" y="1032084"/>
                    </a:lnTo>
                    <a:lnTo>
                      <a:pt x="1383444" y="1067880"/>
                    </a:lnTo>
                    <a:lnTo>
                      <a:pt x="1355608" y="1102955"/>
                    </a:lnTo>
                    <a:lnTo>
                      <a:pt x="1326901" y="1137291"/>
                    </a:lnTo>
                    <a:lnTo>
                      <a:pt x="1297339" y="1170874"/>
                    </a:lnTo>
                    <a:lnTo>
                      <a:pt x="1266940" y="1203686"/>
                    </a:lnTo>
                    <a:lnTo>
                      <a:pt x="1235721" y="1235710"/>
                    </a:lnTo>
                    <a:lnTo>
                      <a:pt x="1203696" y="1266929"/>
                    </a:lnTo>
                    <a:lnTo>
                      <a:pt x="1170885" y="1297328"/>
                    </a:lnTo>
                    <a:lnTo>
                      <a:pt x="1137302" y="1326889"/>
                    </a:lnTo>
                    <a:lnTo>
                      <a:pt x="1102965" y="1355596"/>
                    </a:lnTo>
                    <a:lnTo>
                      <a:pt x="1067890" y="1383432"/>
                    </a:lnTo>
                    <a:lnTo>
                      <a:pt x="1032094" y="1410380"/>
                    </a:lnTo>
                    <a:lnTo>
                      <a:pt x="995594" y="1436424"/>
                    </a:lnTo>
                    <a:lnTo>
                      <a:pt x="958406" y="1461547"/>
                    </a:lnTo>
                    <a:lnTo>
                      <a:pt x="920548" y="1485733"/>
                    </a:lnTo>
                    <a:lnTo>
                      <a:pt x="882034" y="1508965"/>
                    </a:lnTo>
                    <a:lnTo>
                      <a:pt x="842883" y="1531225"/>
                    </a:lnTo>
                    <a:lnTo>
                      <a:pt x="803111" y="1552498"/>
                    </a:lnTo>
                    <a:lnTo>
                      <a:pt x="762735" y="1572767"/>
                    </a:lnTo>
                    <a:lnTo>
                      <a:pt x="721770" y="1592015"/>
                    </a:lnTo>
                    <a:lnTo>
                      <a:pt x="680235" y="1610226"/>
                    </a:lnTo>
                    <a:lnTo>
                      <a:pt x="638145" y="1627382"/>
                    </a:lnTo>
                    <a:lnTo>
                      <a:pt x="595518" y="1643468"/>
                    </a:lnTo>
                    <a:lnTo>
                      <a:pt x="552369" y="1658466"/>
                    </a:lnTo>
                    <a:lnTo>
                      <a:pt x="508716" y="1672360"/>
                    </a:lnTo>
                    <a:lnTo>
                      <a:pt x="464575" y="1685133"/>
                    </a:lnTo>
                    <a:lnTo>
                      <a:pt x="419963" y="1696769"/>
                    </a:lnTo>
                    <a:lnTo>
                      <a:pt x="374896" y="1707251"/>
                    </a:lnTo>
                    <a:lnTo>
                      <a:pt x="329392" y="1716561"/>
                    </a:lnTo>
                    <a:lnTo>
                      <a:pt x="283466" y="1724685"/>
                    </a:lnTo>
                    <a:lnTo>
                      <a:pt x="237136" y="1731604"/>
                    </a:lnTo>
                    <a:lnTo>
                      <a:pt x="190417" y="1737303"/>
                    </a:lnTo>
                    <a:lnTo>
                      <a:pt x="143328" y="1741764"/>
                    </a:lnTo>
                    <a:lnTo>
                      <a:pt x="95884" y="1744972"/>
                    </a:lnTo>
                    <a:lnTo>
                      <a:pt x="48103" y="1746908"/>
                    </a:lnTo>
                    <a:lnTo>
                      <a:pt x="0" y="1747558"/>
                    </a:lnTo>
                  </a:path>
                </a:pathLst>
              </a:custGeom>
              <a:ln w="13614">
                <a:solidFill>
                  <a:srgbClr val="231F20"/>
                </a:solidFill>
              </a:ln>
            </p:spPr>
            <p:txBody>
              <a:bodyPr wrap="square" lIns="0" tIns="0" rIns="0" bIns="0" rtlCol="0"/>
              <a:lstStyle/>
              <a:p>
                <a:endParaRPr/>
              </a:p>
            </p:txBody>
          </p:sp>
          <p:sp>
            <p:nvSpPr>
              <p:cNvPr id="25" name="object 9"/>
              <p:cNvSpPr/>
              <p:nvPr/>
            </p:nvSpPr>
            <p:spPr>
              <a:xfrm>
                <a:off x="10386598" y="5048287"/>
                <a:ext cx="405765" cy="127000"/>
              </a:xfrm>
              <a:custGeom>
                <a:avLst/>
                <a:gdLst/>
                <a:ahLst/>
                <a:cxnLst/>
                <a:rect l="l" t="t" r="r" b="b"/>
                <a:pathLst>
                  <a:path w="405765" h="127000">
                    <a:moveTo>
                      <a:pt x="405676" y="127000"/>
                    </a:moveTo>
                    <a:lnTo>
                      <a:pt x="0" y="127000"/>
                    </a:lnTo>
                    <a:lnTo>
                      <a:pt x="0" y="0"/>
                    </a:lnTo>
                  </a:path>
                </a:pathLst>
              </a:custGeom>
              <a:ln w="6349">
                <a:solidFill>
                  <a:srgbClr val="231F20"/>
                </a:solidFill>
              </a:ln>
            </p:spPr>
            <p:txBody>
              <a:bodyPr wrap="square" lIns="0" tIns="0" rIns="0" bIns="0" rtlCol="0"/>
              <a:lstStyle/>
              <a:p>
                <a:endParaRPr/>
              </a:p>
            </p:txBody>
          </p:sp>
          <p:sp>
            <p:nvSpPr>
              <p:cNvPr id="26" name="object 10"/>
              <p:cNvSpPr/>
              <p:nvPr/>
            </p:nvSpPr>
            <p:spPr>
              <a:xfrm>
                <a:off x="11111713" y="5048287"/>
                <a:ext cx="418465" cy="127000"/>
              </a:xfrm>
              <a:custGeom>
                <a:avLst/>
                <a:gdLst/>
                <a:ahLst/>
                <a:cxnLst/>
                <a:rect l="l" t="t" r="r" b="b"/>
                <a:pathLst>
                  <a:path w="418465" h="127000">
                    <a:moveTo>
                      <a:pt x="417880" y="0"/>
                    </a:moveTo>
                    <a:lnTo>
                      <a:pt x="417880" y="127000"/>
                    </a:lnTo>
                    <a:lnTo>
                      <a:pt x="0" y="127000"/>
                    </a:lnTo>
                  </a:path>
                </a:pathLst>
              </a:custGeom>
              <a:ln w="6350">
                <a:solidFill>
                  <a:srgbClr val="231F20"/>
                </a:solidFill>
              </a:ln>
            </p:spPr>
            <p:txBody>
              <a:bodyPr wrap="square" lIns="0" tIns="0" rIns="0" bIns="0" rtlCol="0"/>
              <a:lstStyle/>
              <a:p>
                <a:endParaRPr/>
              </a:p>
            </p:txBody>
          </p:sp>
        </p:grpSp>
        <p:sp>
          <p:nvSpPr>
            <p:cNvPr id="11" name="object 11"/>
            <p:cNvSpPr txBox="1"/>
            <p:nvPr/>
          </p:nvSpPr>
          <p:spPr>
            <a:xfrm>
              <a:off x="10798212" y="5053136"/>
              <a:ext cx="345440" cy="256215"/>
            </a:xfrm>
            <a:prstGeom prst="rect">
              <a:avLst/>
            </a:prstGeom>
          </p:spPr>
          <p:txBody>
            <a:bodyPr vert="horz" wrap="square" lIns="0" tIns="12700" rIns="0" bIns="0" rtlCol="0">
              <a:spAutoFit/>
            </a:bodyPr>
            <a:lstStyle/>
            <a:p>
              <a:pPr marL="12700">
                <a:lnSpc>
                  <a:spcPct val="100000"/>
                </a:lnSpc>
                <a:spcBef>
                  <a:spcPts val="100"/>
                </a:spcBef>
              </a:pPr>
              <a:r>
                <a:rPr sz="800" spc="-80" dirty="0">
                  <a:solidFill>
                    <a:srgbClr val="231F20"/>
                  </a:solidFill>
                  <a:latin typeface="Trebuchet MS"/>
                  <a:cs typeface="Trebuchet MS"/>
                </a:rPr>
                <a:t>1.25</a:t>
              </a:r>
              <a:r>
                <a:rPr sz="1200" spc="-80" dirty="0">
                  <a:solidFill>
                    <a:srgbClr val="231F20"/>
                  </a:solidFill>
                  <a:latin typeface="Trebuchet MS"/>
                  <a:cs typeface="Trebuchet MS"/>
                </a:rPr>
                <a:t>”</a:t>
              </a:r>
              <a:endParaRPr sz="1200" dirty="0">
                <a:latin typeface="Trebuchet MS"/>
                <a:cs typeface="Trebuchet MS"/>
              </a:endParaRPr>
            </a:p>
          </p:txBody>
        </p:sp>
        <p:grpSp>
          <p:nvGrpSpPr>
            <p:cNvPr id="12" name="object 12"/>
            <p:cNvGrpSpPr/>
            <p:nvPr/>
          </p:nvGrpSpPr>
          <p:grpSpPr>
            <a:xfrm>
              <a:off x="10382459" y="4694486"/>
              <a:ext cx="1143000" cy="278765"/>
              <a:chOff x="10382459" y="4694486"/>
              <a:chExt cx="1143000" cy="278765"/>
            </a:xfrm>
          </p:grpSpPr>
          <p:pic>
            <p:nvPicPr>
              <p:cNvPr id="13" name="object 13"/>
              <p:cNvPicPr/>
              <p:nvPr/>
            </p:nvPicPr>
            <p:blipFill>
              <a:blip r:embed="rId3" cstate="print"/>
              <a:stretch>
                <a:fillRect/>
              </a:stretch>
            </p:blipFill>
            <p:spPr>
              <a:xfrm>
                <a:off x="10382459" y="4694492"/>
                <a:ext cx="238366" cy="278469"/>
              </a:xfrm>
              <a:prstGeom prst="rect">
                <a:avLst/>
              </a:prstGeom>
            </p:spPr>
          </p:pic>
          <p:pic>
            <p:nvPicPr>
              <p:cNvPr id="14" name="object 14"/>
              <p:cNvPicPr/>
              <p:nvPr/>
            </p:nvPicPr>
            <p:blipFill>
              <a:blip r:embed="rId4" cstate="print"/>
              <a:stretch>
                <a:fillRect/>
              </a:stretch>
            </p:blipFill>
            <p:spPr>
              <a:xfrm>
                <a:off x="11326567" y="4694486"/>
                <a:ext cx="198894" cy="250863"/>
              </a:xfrm>
              <a:prstGeom prst="rect">
                <a:avLst/>
              </a:prstGeom>
            </p:spPr>
          </p:pic>
          <p:sp>
            <p:nvSpPr>
              <p:cNvPr id="15" name="object 15"/>
              <p:cNvSpPr/>
              <p:nvPr/>
            </p:nvSpPr>
            <p:spPr>
              <a:xfrm>
                <a:off x="10652963" y="4694491"/>
                <a:ext cx="646430" cy="251460"/>
              </a:xfrm>
              <a:custGeom>
                <a:avLst/>
                <a:gdLst/>
                <a:ahLst/>
                <a:cxnLst/>
                <a:rect l="l" t="t" r="r" b="b"/>
                <a:pathLst>
                  <a:path w="646429" h="251460">
                    <a:moveTo>
                      <a:pt x="379539" y="0"/>
                    </a:moveTo>
                    <a:lnTo>
                      <a:pt x="185686" y="0"/>
                    </a:lnTo>
                    <a:lnTo>
                      <a:pt x="185686" y="55219"/>
                    </a:lnTo>
                    <a:lnTo>
                      <a:pt x="205651" y="55219"/>
                    </a:lnTo>
                    <a:lnTo>
                      <a:pt x="205651" y="153365"/>
                    </a:lnTo>
                    <a:lnTo>
                      <a:pt x="85242" y="0"/>
                    </a:lnTo>
                    <a:lnTo>
                      <a:pt x="0" y="0"/>
                    </a:lnTo>
                    <a:lnTo>
                      <a:pt x="0" y="55219"/>
                    </a:lnTo>
                    <a:lnTo>
                      <a:pt x="20015" y="55219"/>
                    </a:lnTo>
                    <a:lnTo>
                      <a:pt x="20015" y="195630"/>
                    </a:lnTo>
                    <a:lnTo>
                      <a:pt x="0" y="195630"/>
                    </a:lnTo>
                    <a:lnTo>
                      <a:pt x="0" y="250863"/>
                    </a:lnTo>
                    <a:lnTo>
                      <a:pt x="85242" y="250863"/>
                    </a:lnTo>
                    <a:lnTo>
                      <a:pt x="85242" y="97485"/>
                    </a:lnTo>
                    <a:lnTo>
                      <a:pt x="205651" y="250863"/>
                    </a:lnTo>
                    <a:lnTo>
                      <a:pt x="270878" y="250863"/>
                    </a:lnTo>
                    <a:lnTo>
                      <a:pt x="270878" y="152387"/>
                    </a:lnTo>
                    <a:lnTo>
                      <a:pt x="356501" y="152387"/>
                    </a:lnTo>
                    <a:lnTo>
                      <a:pt x="356501" y="97104"/>
                    </a:lnTo>
                    <a:lnTo>
                      <a:pt x="270878" y="97104"/>
                    </a:lnTo>
                    <a:lnTo>
                      <a:pt x="270878" y="55219"/>
                    </a:lnTo>
                    <a:lnTo>
                      <a:pt x="379539" y="55219"/>
                    </a:lnTo>
                    <a:lnTo>
                      <a:pt x="379539" y="0"/>
                    </a:lnTo>
                    <a:close/>
                  </a:path>
                  <a:path w="646429" h="251460">
                    <a:moveTo>
                      <a:pt x="646328" y="609"/>
                    </a:moveTo>
                    <a:lnTo>
                      <a:pt x="549363" y="609"/>
                    </a:lnTo>
                    <a:lnTo>
                      <a:pt x="549363" y="55219"/>
                    </a:lnTo>
                    <a:lnTo>
                      <a:pt x="566381" y="55219"/>
                    </a:lnTo>
                    <a:lnTo>
                      <a:pt x="566381" y="97129"/>
                    </a:lnTo>
                    <a:lnTo>
                      <a:pt x="489534" y="97129"/>
                    </a:lnTo>
                    <a:lnTo>
                      <a:pt x="489534" y="55219"/>
                    </a:lnTo>
                    <a:lnTo>
                      <a:pt x="503770" y="55219"/>
                    </a:lnTo>
                    <a:lnTo>
                      <a:pt x="503770" y="609"/>
                    </a:lnTo>
                    <a:lnTo>
                      <a:pt x="406806" y="609"/>
                    </a:lnTo>
                    <a:lnTo>
                      <a:pt x="406806" y="55219"/>
                    </a:lnTo>
                    <a:lnTo>
                      <a:pt x="424294" y="55219"/>
                    </a:lnTo>
                    <a:lnTo>
                      <a:pt x="424294" y="97129"/>
                    </a:lnTo>
                    <a:lnTo>
                      <a:pt x="424294" y="147929"/>
                    </a:lnTo>
                    <a:lnTo>
                      <a:pt x="424294" y="196189"/>
                    </a:lnTo>
                    <a:lnTo>
                      <a:pt x="406806" y="196189"/>
                    </a:lnTo>
                    <a:lnTo>
                      <a:pt x="406806" y="250799"/>
                    </a:lnTo>
                    <a:lnTo>
                      <a:pt x="503770" y="250799"/>
                    </a:lnTo>
                    <a:lnTo>
                      <a:pt x="503770" y="196189"/>
                    </a:lnTo>
                    <a:lnTo>
                      <a:pt x="489534" y="196189"/>
                    </a:lnTo>
                    <a:lnTo>
                      <a:pt x="489534" y="147929"/>
                    </a:lnTo>
                    <a:lnTo>
                      <a:pt x="566381" y="147929"/>
                    </a:lnTo>
                    <a:lnTo>
                      <a:pt x="566381" y="196189"/>
                    </a:lnTo>
                    <a:lnTo>
                      <a:pt x="549363" y="196189"/>
                    </a:lnTo>
                    <a:lnTo>
                      <a:pt x="549363" y="250799"/>
                    </a:lnTo>
                    <a:lnTo>
                      <a:pt x="646328" y="250799"/>
                    </a:lnTo>
                    <a:lnTo>
                      <a:pt x="646328" y="196189"/>
                    </a:lnTo>
                    <a:lnTo>
                      <a:pt x="631532" y="196189"/>
                    </a:lnTo>
                    <a:lnTo>
                      <a:pt x="631532" y="147929"/>
                    </a:lnTo>
                    <a:lnTo>
                      <a:pt x="631532" y="97129"/>
                    </a:lnTo>
                    <a:lnTo>
                      <a:pt x="631532" y="55219"/>
                    </a:lnTo>
                    <a:lnTo>
                      <a:pt x="646328" y="55219"/>
                    </a:lnTo>
                    <a:lnTo>
                      <a:pt x="646328" y="609"/>
                    </a:lnTo>
                    <a:close/>
                  </a:path>
                </a:pathLst>
              </a:custGeom>
              <a:solidFill>
                <a:srgbClr val="231F20"/>
              </a:solidFill>
            </p:spPr>
            <p:txBody>
              <a:bodyPr wrap="square" lIns="0" tIns="0" rIns="0" bIns="0" rtlCol="0"/>
              <a:lstStyle/>
              <a:p>
                <a:endParaRPr/>
              </a:p>
            </p:txBody>
          </p:sp>
        </p:grpSp>
        <p:sp>
          <p:nvSpPr>
            <p:cNvPr id="16" name="object 16"/>
            <p:cNvSpPr txBox="1"/>
            <p:nvPr/>
          </p:nvSpPr>
          <p:spPr>
            <a:xfrm>
              <a:off x="12283298" y="2853428"/>
              <a:ext cx="1833403" cy="381826"/>
            </a:xfrm>
            <a:prstGeom prst="rect">
              <a:avLst/>
            </a:prstGeom>
          </p:spPr>
          <p:txBody>
            <a:bodyPr vert="horz" wrap="square" lIns="0" tIns="17145" rIns="0" bIns="0" rtlCol="0">
              <a:spAutoFit/>
            </a:bodyPr>
            <a:lstStyle/>
            <a:p>
              <a:pPr marL="12700">
                <a:lnSpc>
                  <a:spcPct val="100000"/>
                </a:lnSpc>
                <a:spcBef>
                  <a:spcPts val="135"/>
                </a:spcBef>
              </a:pPr>
              <a:r>
                <a:rPr b="1" spc="-50" dirty="0">
                  <a:solidFill>
                    <a:srgbClr val="231F20"/>
                  </a:solidFill>
                  <a:latin typeface="+mn-lt"/>
                  <a:cs typeface="Trebuchet MS"/>
                </a:rPr>
                <a:t>Current</a:t>
              </a:r>
              <a:r>
                <a:rPr b="1" spc="-60" dirty="0">
                  <a:solidFill>
                    <a:srgbClr val="231F20"/>
                  </a:solidFill>
                  <a:latin typeface="+mn-lt"/>
                  <a:cs typeface="Trebuchet MS"/>
                </a:rPr>
                <a:t> </a:t>
              </a:r>
              <a:r>
                <a:rPr b="1" spc="-20" dirty="0">
                  <a:solidFill>
                    <a:srgbClr val="231F20"/>
                  </a:solidFill>
                  <a:latin typeface="+mn-lt"/>
                  <a:cs typeface="Trebuchet MS"/>
                </a:rPr>
                <a:t>Size</a:t>
              </a:r>
              <a:endParaRPr b="1" dirty="0">
                <a:latin typeface="+mn-lt"/>
                <a:cs typeface="Trebuchet MS"/>
              </a:endParaRPr>
            </a:p>
          </p:txBody>
        </p:sp>
        <p:sp>
          <p:nvSpPr>
            <p:cNvPr id="18" name="object 18"/>
            <p:cNvSpPr txBox="1"/>
            <p:nvPr/>
          </p:nvSpPr>
          <p:spPr>
            <a:xfrm>
              <a:off x="1630184" y="2852564"/>
              <a:ext cx="1348877" cy="381826"/>
            </a:xfrm>
            <a:prstGeom prst="rect">
              <a:avLst/>
            </a:prstGeom>
          </p:spPr>
          <p:txBody>
            <a:bodyPr vert="horz" wrap="square" lIns="0" tIns="17145" rIns="0" bIns="0" rtlCol="0">
              <a:spAutoFit/>
            </a:bodyPr>
            <a:lstStyle/>
            <a:p>
              <a:pPr marL="12700">
                <a:lnSpc>
                  <a:spcPct val="100000"/>
                </a:lnSpc>
                <a:spcBef>
                  <a:spcPts val="135"/>
                </a:spcBef>
              </a:pPr>
              <a:r>
                <a:rPr b="1" dirty="0">
                  <a:solidFill>
                    <a:srgbClr val="231F20"/>
                  </a:solidFill>
                  <a:latin typeface="+mn-lt"/>
                  <a:cs typeface="Trebuchet MS"/>
                </a:rPr>
                <a:t>Old</a:t>
              </a:r>
              <a:r>
                <a:rPr b="1" spc="-120" dirty="0">
                  <a:solidFill>
                    <a:srgbClr val="231F20"/>
                  </a:solidFill>
                  <a:latin typeface="+mn-lt"/>
                  <a:cs typeface="Trebuchet MS"/>
                </a:rPr>
                <a:t> </a:t>
              </a:r>
              <a:r>
                <a:rPr b="1" spc="-25" dirty="0">
                  <a:solidFill>
                    <a:srgbClr val="231F20"/>
                  </a:solidFill>
                  <a:latin typeface="+mn-lt"/>
                  <a:cs typeface="Trebuchet MS"/>
                </a:rPr>
                <a:t>Size</a:t>
              </a:r>
              <a:endParaRPr b="1" dirty="0">
                <a:latin typeface="+mn-lt"/>
                <a:cs typeface="Trebuchet MS"/>
              </a:endParaRPr>
            </a:p>
          </p:txBody>
        </p:sp>
        <p:sp>
          <p:nvSpPr>
            <p:cNvPr id="19" name="object 19"/>
            <p:cNvSpPr/>
            <p:nvPr/>
          </p:nvSpPr>
          <p:spPr>
            <a:xfrm>
              <a:off x="4153700" y="4765064"/>
              <a:ext cx="570230" cy="148590"/>
            </a:xfrm>
            <a:custGeom>
              <a:avLst/>
              <a:gdLst/>
              <a:ahLst/>
              <a:cxnLst/>
              <a:rect l="l" t="t" r="r" b="b"/>
              <a:pathLst>
                <a:path w="570229" h="148589">
                  <a:moveTo>
                    <a:pt x="178295" y="88"/>
                  </a:moveTo>
                  <a:lnTo>
                    <a:pt x="131673" y="88"/>
                  </a:lnTo>
                  <a:lnTo>
                    <a:pt x="119608" y="25996"/>
                  </a:lnTo>
                  <a:lnTo>
                    <a:pt x="119608" y="26708"/>
                  </a:lnTo>
                  <a:lnTo>
                    <a:pt x="124523" y="26530"/>
                  </a:lnTo>
                  <a:lnTo>
                    <a:pt x="126492" y="26797"/>
                  </a:lnTo>
                  <a:lnTo>
                    <a:pt x="114249" y="53771"/>
                  </a:lnTo>
                  <a:lnTo>
                    <a:pt x="114071" y="53594"/>
                  </a:lnTo>
                  <a:lnTo>
                    <a:pt x="106032" y="88"/>
                  </a:lnTo>
                  <a:lnTo>
                    <a:pt x="67983" y="0"/>
                  </a:lnTo>
                  <a:lnTo>
                    <a:pt x="56007" y="26174"/>
                  </a:lnTo>
                  <a:lnTo>
                    <a:pt x="56007" y="26530"/>
                  </a:lnTo>
                  <a:lnTo>
                    <a:pt x="62801" y="26708"/>
                  </a:lnTo>
                  <a:lnTo>
                    <a:pt x="33324" y="91732"/>
                  </a:lnTo>
                  <a:lnTo>
                    <a:pt x="31089" y="92189"/>
                  </a:lnTo>
                  <a:lnTo>
                    <a:pt x="28498" y="91376"/>
                  </a:lnTo>
                  <a:lnTo>
                    <a:pt x="26174" y="91909"/>
                  </a:lnTo>
                  <a:lnTo>
                    <a:pt x="14300" y="117906"/>
                  </a:lnTo>
                  <a:lnTo>
                    <a:pt x="14300" y="118351"/>
                  </a:lnTo>
                  <a:lnTo>
                    <a:pt x="61099" y="118351"/>
                  </a:lnTo>
                  <a:lnTo>
                    <a:pt x="72986" y="91821"/>
                  </a:lnTo>
                  <a:lnTo>
                    <a:pt x="66370" y="91821"/>
                  </a:lnTo>
                  <a:lnTo>
                    <a:pt x="66192" y="91643"/>
                  </a:lnTo>
                  <a:lnTo>
                    <a:pt x="77711" y="66014"/>
                  </a:lnTo>
                  <a:lnTo>
                    <a:pt x="78155" y="66103"/>
                  </a:lnTo>
                  <a:lnTo>
                    <a:pt x="77978" y="66725"/>
                  </a:lnTo>
                  <a:lnTo>
                    <a:pt x="85839" y="118440"/>
                  </a:lnTo>
                  <a:lnTo>
                    <a:pt x="124790" y="118351"/>
                  </a:lnTo>
                  <a:lnTo>
                    <a:pt x="136575" y="92633"/>
                  </a:lnTo>
                  <a:lnTo>
                    <a:pt x="136575" y="91821"/>
                  </a:lnTo>
                  <a:lnTo>
                    <a:pt x="131940" y="91909"/>
                  </a:lnTo>
                  <a:lnTo>
                    <a:pt x="129971" y="91732"/>
                  </a:lnTo>
                  <a:lnTo>
                    <a:pt x="130149" y="90576"/>
                  </a:lnTo>
                  <a:lnTo>
                    <a:pt x="130771" y="89687"/>
                  </a:lnTo>
                  <a:lnTo>
                    <a:pt x="156057" y="33223"/>
                  </a:lnTo>
                  <a:lnTo>
                    <a:pt x="159181" y="26708"/>
                  </a:lnTo>
                  <a:lnTo>
                    <a:pt x="166243" y="26530"/>
                  </a:lnTo>
                  <a:lnTo>
                    <a:pt x="178295" y="88"/>
                  </a:lnTo>
                  <a:close/>
                </a:path>
                <a:path w="570229" h="148589">
                  <a:moveTo>
                    <a:pt x="276377" y="266"/>
                  </a:moveTo>
                  <a:lnTo>
                    <a:pt x="191160" y="88"/>
                  </a:lnTo>
                  <a:lnTo>
                    <a:pt x="190360" y="444"/>
                  </a:lnTo>
                  <a:lnTo>
                    <a:pt x="178739" y="26530"/>
                  </a:lnTo>
                  <a:lnTo>
                    <a:pt x="185267" y="26708"/>
                  </a:lnTo>
                  <a:lnTo>
                    <a:pt x="185534" y="26974"/>
                  </a:lnTo>
                  <a:lnTo>
                    <a:pt x="157848" y="88963"/>
                  </a:lnTo>
                  <a:lnTo>
                    <a:pt x="156235" y="91909"/>
                  </a:lnTo>
                  <a:lnTo>
                    <a:pt x="149263" y="92087"/>
                  </a:lnTo>
                  <a:lnTo>
                    <a:pt x="137299" y="118351"/>
                  </a:lnTo>
                  <a:lnTo>
                    <a:pt x="190360" y="118529"/>
                  </a:lnTo>
                  <a:lnTo>
                    <a:pt x="202145" y="92087"/>
                  </a:lnTo>
                  <a:lnTo>
                    <a:pt x="197777" y="91643"/>
                  </a:lnTo>
                  <a:lnTo>
                    <a:pt x="192684" y="92456"/>
                  </a:lnTo>
                  <a:lnTo>
                    <a:pt x="188925" y="91821"/>
                  </a:lnTo>
                  <a:lnTo>
                    <a:pt x="191604" y="85394"/>
                  </a:lnTo>
                  <a:lnTo>
                    <a:pt x="197497" y="72618"/>
                  </a:lnTo>
                  <a:lnTo>
                    <a:pt x="198843" y="72796"/>
                  </a:lnTo>
                  <a:lnTo>
                    <a:pt x="200634" y="72440"/>
                  </a:lnTo>
                  <a:lnTo>
                    <a:pt x="201968" y="72796"/>
                  </a:lnTo>
                  <a:lnTo>
                    <a:pt x="201434" y="74320"/>
                  </a:lnTo>
                  <a:lnTo>
                    <a:pt x="200545" y="75742"/>
                  </a:lnTo>
                  <a:lnTo>
                    <a:pt x="199999" y="77355"/>
                  </a:lnTo>
                  <a:lnTo>
                    <a:pt x="226352" y="77355"/>
                  </a:lnTo>
                  <a:lnTo>
                    <a:pt x="241719" y="42786"/>
                  </a:lnTo>
                  <a:lnTo>
                    <a:pt x="242163" y="41351"/>
                  </a:lnTo>
                  <a:lnTo>
                    <a:pt x="216433" y="41262"/>
                  </a:lnTo>
                  <a:lnTo>
                    <a:pt x="215988" y="41440"/>
                  </a:lnTo>
                  <a:lnTo>
                    <a:pt x="213855" y="45999"/>
                  </a:lnTo>
                  <a:lnTo>
                    <a:pt x="210629" y="46177"/>
                  </a:lnTo>
                  <a:lnTo>
                    <a:pt x="209384" y="45821"/>
                  </a:lnTo>
                  <a:lnTo>
                    <a:pt x="217779" y="26797"/>
                  </a:lnTo>
                  <a:lnTo>
                    <a:pt x="224574" y="26885"/>
                  </a:lnTo>
                  <a:lnTo>
                    <a:pt x="231355" y="26619"/>
                  </a:lnTo>
                  <a:lnTo>
                    <a:pt x="237972" y="26974"/>
                  </a:lnTo>
                  <a:lnTo>
                    <a:pt x="236626" y="29921"/>
                  </a:lnTo>
                  <a:lnTo>
                    <a:pt x="236181" y="31534"/>
                  </a:lnTo>
                  <a:lnTo>
                    <a:pt x="261721" y="31623"/>
                  </a:lnTo>
                  <a:lnTo>
                    <a:pt x="262623" y="31356"/>
                  </a:lnTo>
                  <a:lnTo>
                    <a:pt x="276377" y="266"/>
                  </a:lnTo>
                  <a:close/>
                </a:path>
                <a:path w="570229" h="148589">
                  <a:moveTo>
                    <a:pt x="387858" y="444"/>
                  </a:moveTo>
                  <a:lnTo>
                    <a:pt x="343458" y="266"/>
                  </a:lnTo>
                  <a:lnTo>
                    <a:pt x="341757" y="533"/>
                  </a:lnTo>
                  <a:lnTo>
                    <a:pt x="329971" y="27241"/>
                  </a:lnTo>
                  <a:lnTo>
                    <a:pt x="336575" y="27241"/>
                  </a:lnTo>
                  <a:lnTo>
                    <a:pt x="336765" y="27419"/>
                  </a:lnTo>
                  <a:lnTo>
                    <a:pt x="329704" y="43141"/>
                  </a:lnTo>
                  <a:lnTo>
                    <a:pt x="321754" y="43497"/>
                  </a:lnTo>
                  <a:lnTo>
                    <a:pt x="315048" y="43141"/>
                  </a:lnTo>
                  <a:lnTo>
                    <a:pt x="307098" y="43053"/>
                  </a:lnTo>
                  <a:lnTo>
                    <a:pt x="311569" y="32423"/>
                  </a:lnTo>
                  <a:lnTo>
                    <a:pt x="314071" y="27241"/>
                  </a:lnTo>
                  <a:lnTo>
                    <a:pt x="320954" y="27241"/>
                  </a:lnTo>
                  <a:lnTo>
                    <a:pt x="332828" y="444"/>
                  </a:lnTo>
                  <a:lnTo>
                    <a:pt x="288163" y="177"/>
                  </a:lnTo>
                  <a:lnTo>
                    <a:pt x="286740" y="444"/>
                  </a:lnTo>
                  <a:lnTo>
                    <a:pt x="274942" y="26530"/>
                  </a:lnTo>
                  <a:lnTo>
                    <a:pt x="274942" y="27063"/>
                  </a:lnTo>
                  <a:lnTo>
                    <a:pt x="281470" y="27063"/>
                  </a:lnTo>
                  <a:lnTo>
                    <a:pt x="281736" y="27330"/>
                  </a:lnTo>
                  <a:lnTo>
                    <a:pt x="254939" y="87541"/>
                  </a:lnTo>
                  <a:lnTo>
                    <a:pt x="252793" y="91909"/>
                  </a:lnTo>
                  <a:lnTo>
                    <a:pt x="245821" y="92087"/>
                  </a:lnTo>
                  <a:lnTo>
                    <a:pt x="234035" y="118529"/>
                  </a:lnTo>
                  <a:lnTo>
                    <a:pt x="280212" y="118618"/>
                  </a:lnTo>
                  <a:lnTo>
                    <a:pt x="291922" y="92722"/>
                  </a:lnTo>
                  <a:lnTo>
                    <a:pt x="291922" y="92087"/>
                  </a:lnTo>
                  <a:lnTo>
                    <a:pt x="285305" y="92087"/>
                  </a:lnTo>
                  <a:lnTo>
                    <a:pt x="285127" y="91821"/>
                  </a:lnTo>
                  <a:lnTo>
                    <a:pt x="293878" y="72440"/>
                  </a:lnTo>
                  <a:lnTo>
                    <a:pt x="315683" y="72440"/>
                  </a:lnTo>
                  <a:lnTo>
                    <a:pt x="316661" y="72618"/>
                  </a:lnTo>
                  <a:lnTo>
                    <a:pt x="313893" y="79235"/>
                  </a:lnTo>
                  <a:lnTo>
                    <a:pt x="308000" y="92087"/>
                  </a:lnTo>
                  <a:lnTo>
                    <a:pt x="305587" y="92176"/>
                  </a:lnTo>
                  <a:lnTo>
                    <a:pt x="303085" y="91909"/>
                  </a:lnTo>
                  <a:lnTo>
                    <a:pt x="300850" y="92265"/>
                  </a:lnTo>
                  <a:lnTo>
                    <a:pt x="289064" y="118173"/>
                  </a:lnTo>
                  <a:lnTo>
                    <a:pt x="289064" y="118618"/>
                  </a:lnTo>
                  <a:lnTo>
                    <a:pt x="335064" y="118884"/>
                  </a:lnTo>
                  <a:lnTo>
                    <a:pt x="346938" y="92633"/>
                  </a:lnTo>
                  <a:lnTo>
                    <a:pt x="346938" y="92176"/>
                  </a:lnTo>
                  <a:lnTo>
                    <a:pt x="340512" y="92176"/>
                  </a:lnTo>
                  <a:lnTo>
                    <a:pt x="340245" y="91821"/>
                  </a:lnTo>
                  <a:lnTo>
                    <a:pt x="368922" y="27330"/>
                  </a:lnTo>
                  <a:lnTo>
                    <a:pt x="371424" y="27241"/>
                  </a:lnTo>
                  <a:lnTo>
                    <a:pt x="373646" y="27508"/>
                  </a:lnTo>
                  <a:lnTo>
                    <a:pt x="376059" y="27063"/>
                  </a:lnTo>
                  <a:lnTo>
                    <a:pt x="387858" y="800"/>
                  </a:lnTo>
                  <a:lnTo>
                    <a:pt x="387858" y="444"/>
                  </a:lnTo>
                  <a:close/>
                </a:path>
                <a:path w="570229" h="148589">
                  <a:moveTo>
                    <a:pt x="478790" y="147828"/>
                  </a:moveTo>
                  <a:lnTo>
                    <a:pt x="443687" y="127190"/>
                  </a:lnTo>
                  <a:lnTo>
                    <a:pt x="217601" y="126923"/>
                  </a:lnTo>
                  <a:lnTo>
                    <a:pt x="178384" y="126657"/>
                  </a:lnTo>
                  <a:lnTo>
                    <a:pt x="23672" y="126568"/>
                  </a:lnTo>
                  <a:lnTo>
                    <a:pt x="19380" y="126390"/>
                  </a:lnTo>
                  <a:lnTo>
                    <a:pt x="9474" y="126568"/>
                  </a:lnTo>
                  <a:lnTo>
                    <a:pt x="0" y="147027"/>
                  </a:lnTo>
                  <a:lnTo>
                    <a:pt x="143192" y="147116"/>
                  </a:lnTo>
                  <a:lnTo>
                    <a:pt x="218313" y="147561"/>
                  </a:lnTo>
                  <a:lnTo>
                    <a:pt x="478434" y="148005"/>
                  </a:lnTo>
                  <a:lnTo>
                    <a:pt x="478790" y="147828"/>
                  </a:lnTo>
                  <a:close/>
                </a:path>
                <a:path w="570229" h="148589">
                  <a:moveTo>
                    <a:pt x="481647" y="19380"/>
                  </a:moveTo>
                  <a:lnTo>
                    <a:pt x="471462" y="622"/>
                  </a:lnTo>
                  <a:lnTo>
                    <a:pt x="419658" y="444"/>
                  </a:lnTo>
                  <a:lnTo>
                    <a:pt x="392137" y="19469"/>
                  </a:lnTo>
                  <a:lnTo>
                    <a:pt x="376428" y="54394"/>
                  </a:lnTo>
                  <a:lnTo>
                    <a:pt x="386867" y="73507"/>
                  </a:lnTo>
                  <a:lnTo>
                    <a:pt x="421170" y="73507"/>
                  </a:lnTo>
                  <a:lnTo>
                    <a:pt x="422071" y="74764"/>
                  </a:lnTo>
                  <a:lnTo>
                    <a:pt x="423227" y="77444"/>
                  </a:lnTo>
                  <a:lnTo>
                    <a:pt x="418045" y="88607"/>
                  </a:lnTo>
                  <a:lnTo>
                    <a:pt x="412775" y="92265"/>
                  </a:lnTo>
                  <a:lnTo>
                    <a:pt x="395897" y="92265"/>
                  </a:lnTo>
                  <a:lnTo>
                    <a:pt x="394817" y="91198"/>
                  </a:lnTo>
                  <a:lnTo>
                    <a:pt x="394017" y="89852"/>
                  </a:lnTo>
                  <a:lnTo>
                    <a:pt x="393573" y="88430"/>
                  </a:lnTo>
                  <a:lnTo>
                    <a:pt x="398576" y="77622"/>
                  </a:lnTo>
                  <a:lnTo>
                    <a:pt x="398310" y="77355"/>
                  </a:lnTo>
                  <a:lnTo>
                    <a:pt x="366420" y="77355"/>
                  </a:lnTo>
                  <a:lnTo>
                    <a:pt x="362839" y="84772"/>
                  </a:lnTo>
                  <a:lnTo>
                    <a:pt x="356235" y="99771"/>
                  </a:lnTo>
                  <a:lnTo>
                    <a:pt x="366420" y="118884"/>
                  </a:lnTo>
                  <a:lnTo>
                    <a:pt x="418134" y="118884"/>
                  </a:lnTo>
                  <a:lnTo>
                    <a:pt x="445376" y="100215"/>
                  </a:lnTo>
                  <a:lnTo>
                    <a:pt x="460832" y="65646"/>
                  </a:lnTo>
                  <a:lnTo>
                    <a:pt x="450646" y="46799"/>
                  </a:lnTo>
                  <a:lnTo>
                    <a:pt x="416077" y="46621"/>
                  </a:lnTo>
                  <a:lnTo>
                    <a:pt x="415188" y="45466"/>
                  </a:lnTo>
                  <a:lnTo>
                    <a:pt x="414121" y="42786"/>
                  </a:lnTo>
                  <a:lnTo>
                    <a:pt x="419303" y="31076"/>
                  </a:lnTo>
                  <a:lnTo>
                    <a:pt x="424662" y="27241"/>
                  </a:lnTo>
                  <a:lnTo>
                    <a:pt x="441540" y="26974"/>
                  </a:lnTo>
                  <a:lnTo>
                    <a:pt x="443064" y="27686"/>
                  </a:lnTo>
                  <a:lnTo>
                    <a:pt x="443242" y="29654"/>
                  </a:lnTo>
                  <a:lnTo>
                    <a:pt x="444131" y="30988"/>
                  </a:lnTo>
                  <a:lnTo>
                    <a:pt x="439572" y="40728"/>
                  </a:lnTo>
                  <a:lnTo>
                    <a:pt x="438950" y="42786"/>
                  </a:lnTo>
                  <a:lnTo>
                    <a:pt x="471195" y="42786"/>
                  </a:lnTo>
                  <a:lnTo>
                    <a:pt x="481647" y="19380"/>
                  </a:lnTo>
                  <a:close/>
                </a:path>
                <a:path w="570229" h="148589">
                  <a:moveTo>
                    <a:pt x="521309" y="132816"/>
                  </a:moveTo>
                  <a:lnTo>
                    <a:pt x="502285" y="140208"/>
                  </a:lnTo>
                  <a:lnTo>
                    <a:pt x="483260" y="147472"/>
                  </a:lnTo>
                  <a:lnTo>
                    <a:pt x="482727" y="147916"/>
                  </a:lnTo>
                  <a:lnTo>
                    <a:pt x="514604" y="148005"/>
                  </a:lnTo>
                  <a:lnTo>
                    <a:pt x="516839" y="142913"/>
                  </a:lnTo>
                  <a:lnTo>
                    <a:pt x="519163" y="137909"/>
                  </a:lnTo>
                  <a:lnTo>
                    <a:pt x="521309" y="132816"/>
                  </a:lnTo>
                  <a:close/>
                </a:path>
                <a:path w="570229" h="148589">
                  <a:moveTo>
                    <a:pt x="543090" y="139661"/>
                  </a:moveTo>
                  <a:lnTo>
                    <a:pt x="542886" y="139344"/>
                  </a:lnTo>
                  <a:lnTo>
                    <a:pt x="542671" y="138531"/>
                  </a:lnTo>
                  <a:lnTo>
                    <a:pt x="542188" y="136271"/>
                  </a:lnTo>
                  <a:lnTo>
                    <a:pt x="542074" y="136118"/>
                  </a:lnTo>
                  <a:lnTo>
                    <a:pt x="541705" y="135636"/>
                  </a:lnTo>
                  <a:lnTo>
                    <a:pt x="540842" y="135305"/>
                  </a:lnTo>
                  <a:lnTo>
                    <a:pt x="541921" y="134886"/>
                  </a:lnTo>
                  <a:lnTo>
                    <a:pt x="542137" y="134670"/>
                  </a:lnTo>
                  <a:lnTo>
                    <a:pt x="542671" y="134137"/>
                  </a:lnTo>
                  <a:lnTo>
                    <a:pt x="542582" y="132143"/>
                  </a:lnTo>
                  <a:lnTo>
                    <a:pt x="542290" y="131610"/>
                  </a:lnTo>
                  <a:lnTo>
                    <a:pt x="541807" y="131229"/>
                  </a:lnTo>
                  <a:lnTo>
                    <a:pt x="541159" y="130860"/>
                  </a:lnTo>
                  <a:lnTo>
                    <a:pt x="540461" y="130619"/>
                  </a:lnTo>
                  <a:lnTo>
                    <a:pt x="540461" y="132575"/>
                  </a:lnTo>
                  <a:lnTo>
                    <a:pt x="540461" y="134289"/>
                  </a:lnTo>
                  <a:lnTo>
                    <a:pt x="539546" y="134670"/>
                  </a:lnTo>
                  <a:lnTo>
                    <a:pt x="537464" y="134670"/>
                  </a:lnTo>
                  <a:lnTo>
                    <a:pt x="537464" y="132143"/>
                  </a:lnTo>
                  <a:lnTo>
                    <a:pt x="538048" y="132029"/>
                  </a:lnTo>
                  <a:lnTo>
                    <a:pt x="539864" y="132029"/>
                  </a:lnTo>
                  <a:lnTo>
                    <a:pt x="540461" y="132575"/>
                  </a:lnTo>
                  <a:lnTo>
                    <a:pt x="540461" y="130619"/>
                  </a:lnTo>
                  <a:lnTo>
                    <a:pt x="537298" y="130594"/>
                  </a:lnTo>
                  <a:lnTo>
                    <a:pt x="536168" y="130695"/>
                  </a:lnTo>
                  <a:lnTo>
                    <a:pt x="535368" y="130860"/>
                  </a:lnTo>
                  <a:lnTo>
                    <a:pt x="535368" y="139661"/>
                  </a:lnTo>
                  <a:lnTo>
                    <a:pt x="537400" y="139661"/>
                  </a:lnTo>
                  <a:lnTo>
                    <a:pt x="537400" y="136118"/>
                  </a:lnTo>
                  <a:lnTo>
                    <a:pt x="539496" y="136118"/>
                  </a:lnTo>
                  <a:lnTo>
                    <a:pt x="540029" y="136537"/>
                  </a:lnTo>
                  <a:lnTo>
                    <a:pt x="540194" y="137515"/>
                  </a:lnTo>
                  <a:lnTo>
                    <a:pt x="540512" y="138798"/>
                  </a:lnTo>
                  <a:lnTo>
                    <a:pt x="540626" y="139344"/>
                  </a:lnTo>
                  <a:lnTo>
                    <a:pt x="540905" y="139661"/>
                  </a:lnTo>
                  <a:lnTo>
                    <a:pt x="543090" y="139661"/>
                  </a:lnTo>
                  <a:close/>
                </a:path>
                <a:path w="570229" h="148589">
                  <a:moveTo>
                    <a:pt x="547814" y="130162"/>
                  </a:moveTo>
                  <a:lnTo>
                    <a:pt x="545668" y="128016"/>
                  </a:lnTo>
                  <a:lnTo>
                    <a:pt x="545566" y="131178"/>
                  </a:lnTo>
                  <a:lnTo>
                    <a:pt x="545566" y="138963"/>
                  </a:lnTo>
                  <a:lnTo>
                    <a:pt x="542721" y="142074"/>
                  </a:lnTo>
                  <a:lnTo>
                    <a:pt x="534885" y="142074"/>
                  </a:lnTo>
                  <a:lnTo>
                    <a:pt x="531977" y="138963"/>
                  </a:lnTo>
                  <a:lnTo>
                    <a:pt x="531977" y="131178"/>
                  </a:lnTo>
                  <a:lnTo>
                    <a:pt x="534885" y="128016"/>
                  </a:lnTo>
                  <a:lnTo>
                    <a:pt x="542721" y="128016"/>
                  </a:lnTo>
                  <a:lnTo>
                    <a:pt x="545566" y="131178"/>
                  </a:lnTo>
                  <a:lnTo>
                    <a:pt x="545566" y="127914"/>
                  </a:lnTo>
                  <a:lnTo>
                    <a:pt x="543902" y="126238"/>
                  </a:lnTo>
                  <a:lnTo>
                    <a:pt x="533755" y="126238"/>
                  </a:lnTo>
                  <a:lnTo>
                    <a:pt x="529729" y="130162"/>
                  </a:lnTo>
                  <a:lnTo>
                    <a:pt x="529729" y="140030"/>
                  </a:lnTo>
                  <a:lnTo>
                    <a:pt x="533755" y="143954"/>
                  </a:lnTo>
                  <a:lnTo>
                    <a:pt x="543902" y="143954"/>
                  </a:lnTo>
                  <a:lnTo>
                    <a:pt x="545769" y="142074"/>
                  </a:lnTo>
                  <a:lnTo>
                    <a:pt x="547814" y="140030"/>
                  </a:lnTo>
                  <a:lnTo>
                    <a:pt x="547814" y="130162"/>
                  </a:lnTo>
                  <a:close/>
                </a:path>
                <a:path w="570229" h="148589">
                  <a:moveTo>
                    <a:pt x="569899" y="26517"/>
                  </a:moveTo>
                  <a:lnTo>
                    <a:pt x="569722" y="26339"/>
                  </a:lnTo>
                  <a:lnTo>
                    <a:pt x="538010" y="26339"/>
                  </a:lnTo>
                  <a:lnTo>
                    <a:pt x="527469" y="26327"/>
                  </a:lnTo>
                  <a:lnTo>
                    <a:pt x="527469" y="47586"/>
                  </a:lnTo>
                  <a:lnTo>
                    <a:pt x="526427" y="50088"/>
                  </a:lnTo>
                  <a:lnTo>
                    <a:pt x="526326" y="50533"/>
                  </a:lnTo>
                  <a:lnTo>
                    <a:pt x="526567" y="54381"/>
                  </a:lnTo>
                  <a:lnTo>
                    <a:pt x="526630" y="54914"/>
                  </a:lnTo>
                  <a:lnTo>
                    <a:pt x="527037" y="57061"/>
                  </a:lnTo>
                  <a:lnTo>
                    <a:pt x="527113" y="61341"/>
                  </a:lnTo>
                  <a:lnTo>
                    <a:pt x="527024" y="64287"/>
                  </a:lnTo>
                  <a:lnTo>
                    <a:pt x="524433" y="70281"/>
                  </a:lnTo>
                  <a:lnTo>
                    <a:pt x="518985" y="74028"/>
                  </a:lnTo>
                  <a:lnTo>
                    <a:pt x="516572" y="75501"/>
                  </a:lnTo>
                  <a:lnTo>
                    <a:pt x="516572" y="81978"/>
                  </a:lnTo>
                  <a:lnTo>
                    <a:pt x="516216" y="84391"/>
                  </a:lnTo>
                  <a:lnTo>
                    <a:pt x="514781" y="86271"/>
                  </a:lnTo>
                  <a:lnTo>
                    <a:pt x="513803" y="88404"/>
                  </a:lnTo>
                  <a:lnTo>
                    <a:pt x="512457" y="88684"/>
                  </a:lnTo>
                  <a:lnTo>
                    <a:pt x="510857" y="88315"/>
                  </a:lnTo>
                  <a:lnTo>
                    <a:pt x="509511" y="88582"/>
                  </a:lnTo>
                  <a:lnTo>
                    <a:pt x="492455" y="117525"/>
                  </a:lnTo>
                  <a:lnTo>
                    <a:pt x="490486" y="119849"/>
                  </a:lnTo>
                  <a:lnTo>
                    <a:pt x="489597" y="123240"/>
                  </a:lnTo>
                  <a:lnTo>
                    <a:pt x="486562" y="124409"/>
                  </a:lnTo>
                  <a:lnTo>
                    <a:pt x="485749" y="124320"/>
                  </a:lnTo>
                  <a:lnTo>
                    <a:pt x="485127" y="124053"/>
                  </a:lnTo>
                  <a:lnTo>
                    <a:pt x="484949" y="123240"/>
                  </a:lnTo>
                  <a:lnTo>
                    <a:pt x="487451" y="114452"/>
                  </a:lnTo>
                  <a:lnTo>
                    <a:pt x="490372" y="105829"/>
                  </a:lnTo>
                  <a:lnTo>
                    <a:pt x="496658" y="88684"/>
                  </a:lnTo>
                  <a:lnTo>
                    <a:pt x="496379" y="88493"/>
                  </a:lnTo>
                  <a:lnTo>
                    <a:pt x="492721" y="88493"/>
                  </a:lnTo>
                  <a:lnTo>
                    <a:pt x="493433" y="86271"/>
                  </a:lnTo>
                  <a:lnTo>
                    <a:pt x="494779" y="83858"/>
                  </a:lnTo>
                  <a:lnTo>
                    <a:pt x="496379" y="81889"/>
                  </a:lnTo>
                  <a:lnTo>
                    <a:pt x="516572" y="81978"/>
                  </a:lnTo>
                  <a:lnTo>
                    <a:pt x="516572" y="75501"/>
                  </a:lnTo>
                  <a:lnTo>
                    <a:pt x="514159" y="76974"/>
                  </a:lnTo>
                  <a:lnTo>
                    <a:pt x="508444" y="77330"/>
                  </a:lnTo>
                  <a:lnTo>
                    <a:pt x="502551" y="77063"/>
                  </a:lnTo>
                  <a:lnTo>
                    <a:pt x="500938" y="76708"/>
                  </a:lnTo>
                  <a:lnTo>
                    <a:pt x="499237" y="76085"/>
                  </a:lnTo>
                  <a:lnTo>
                    <a:pt x="498436" y="74561"/>
                  </a:lnTo>
                  <a:lnTo>
                    <a:pt x="497547" y="72059"/>
                  </a:lnTo>
                  <a:lnTo>
                    <a:pt x="499059" y="69913"/>
                  </a:lnTo>
                  <a:lnTo>
                    <a:pt x="499872" y="67691"/>
                  </a:lnTo>
                  <a:lnTo>
                    <a:pt x="503085" y="61341"/>
                  </a:lnTo>
                  <a:lnTo>
                    <a:pt x="510044" y="57061"/>
                  </a:lnTo>
                  <a:lnTo>
                    <a:pt x="512191" y="50088"/>
                  </a:lnTo>
                  <a:lnTo>
                    <a:pt x="512635" y="49822"/>
                  </a:lnTo>
                  <a:lnTo>
                    <a:pt x="512826" y="50533"/>
                  </a:lnTo>
                  <a:lnTo>
                    <a:pt x="513003" y="50888"/>
                  </a:lnTo>
                  <a:lnTo>
                    <a:pt x="513105" y="52679"/>
                  </a:lnTo>
                  <a:lnTo>
                    <a:pt x="512457" y="54914"/>
                  </a:lnTo>
                  <a:lnTo>
                    <a:pt x="513003" y="55448"/>
                  </a:lnTo>
                  <a:lnTo>
                    <a:pt x="513537" y="54648"/>
                  </a:lnTo>
                  <a:lnTo>
                    <a:pt x="514070" y="54381"/>
                  </a:lnTo>
                  <a:lnTo>
                    <a:pt x="519163" y="50888"/>
                  </a:lnTo>
                  <a:lnTo>
                    <a:pt x="518960" y="49822"/>
                  </a:lnTo>
                  <a:lnTo>
                    <a:pt x="517918" y="44284"/>
                  </a:lnTo>
                  <a:lnTo>
                    <a:pt x="522376" y="40259"/>
                  </a:lnTo>
                  <a:lnTo>
                    <a:pt x="525322" y="36690"/>
                  </a:lnTo>
                  <a:lnTo>
                    <a:pt x="523989" y="39547"/>
                  </a:lnTo>
                  <a:lnTo>
                    <a:pt x="522909" y="44018"/>
                  </a:lnTo>
                  <a:lnTo>
                    <a:pt x="524700" y="47231"/>
                  </a:lnTo>
                  <a:lnTo>
                    <a:pt x="525145" y="49199"/>
                  </a:lnTo>
                  <a:lnTo>
                    <a:pt x="523900" y="50711"/>
                  </a:lnTo>
                  <a:lnTo>
                    <a:pt x="523455" y="52501"/>
                  </a:lnTo>
                  <a:lnTo>
                    <a:pt x="523633" y="52679"/>
                  </a:lnTo>
                  <a:lnTo>
                    <a:pt x="524878" y="50977"/>
                  </a:lnTo>
                  <a:lnTo>
                    <a:pt x="525945" y="49022"/>
                  </a:lnTo>
                  <a:lnTo>
                    <a:pt x="527469" y="47586"/>
                  </a:lnTo>
                  <a:lnTo>
                    <a:pt x="527469" y="26327"/>
                  </a:lnTo>
                  <a:lnTo>
                    <a:pt x="492544" y="26250"/>
                  </a:lnTo>
                  <a:lnTo>
                    <a:pt x="491566" y="26339"/>
                  </a:lnTo>
                  <a:lnTo>
                    <a:pt x="463194" y="88684"/>
                  </a:lnTo>
                  <a:lnTo>
                    <a:pt x="449313" y="118973"/>
                  </a:lnTo>
                  <a:lnTo>
                    <a:pt x="449580" y="119151"/>
                  </a:lnTo>
                  <a:lnTo>
                    <a:pt x="480301" y="136652"/>
                  </a:lnTo>
                  <a:lnTo>
                    <a:pt x="511860" y="124409"/>
                  </a:lnTo>
                  <a:lnTo>
                    <a:pt x="527469" y="118351"/>
                  </a:lnTo>
                  <a:lnTo>
                    <a:pt x="541235" y="88684"/>
                  </a:lnTo>
                  <a:lnTo>
                    <a:pt x="544360" y="81889"/>
                  </a:lnTo>
                  <a:lnTo>
                    <a:pt x="546468" y="77330"/>
                  </a:lnTo>
                  <a:lnTo>
                    <a:pt x="560184" y="47586"/>
                  </a:lnTo>
                  <a:lnTo>
                    <a:pt x="565213" y="36690"/>
                  </a:lnTo>
                  <a:lnTo>
                    <a:pt x="569899" y="26517"/>
                  </a:lnTo>
                  <a:close/>
                </a:path>
              </a:pathLst>
            </a:custGeom>
            <a:solidFill>
              <a:srgbClr val="231F20"/>
            </a:solidFill>
          </p:spPr>
          <p:txBody>
            <a:bodyPr wrap="square" lIns="0" tIns="0" rIns="0" bIns="0" rtlCol="0"/>
            <a:lstStyle/>
            <a:p>
              <a:endParaRPr/>
            </a:p>
          </p:txBody>
        </p:sp>
        <p:grpSp>
          <p:nvGrpSpPr>
            <p:cNvPr id="20" name="object 20"/>
            <p:cNvGrpSpPr/>
            <p:nvPr/>
          </p:nvGrpSpPr>
          <p:grpSpPr>
            <a:xfrm>
              <a:off x="4148356" y="5002453"/>
              <a:ext cx="554990" cy="173355"/>
              <a:chOff x="4148356" y="5002453"/>
              <a:chExt cx="554990" cy="173355"/>
            </a:xfrm>
          </p:grpSpPr>
          <p:sp>
            <p:nvSpPr>
              <p:cNvPr id="21" name="object 21"/>
              <p:cNvSpPr/>
              <p:nvPr/>
            </p:nvSpPr>
            <p:spPr>
              <a:xfrm>
                <a:off x="4151531" y="5005628"/>
                <a:ext cx="142240" cy="127000"/>
              </a:xfrm>
              <a:custGeom>
                <a:avLst/>
                <a:gdLst/>
                <a:ahLst/>
                <a:cxnLst/>
                <a:rect l="l" t="t" r="r" b="b"/>
                <a:pathLst>
                  <a:path w="142239" h="127000">
                    <a:moveTo>
                      <a:pt x="142100" y="127000"/>
                    </a:moveTo>
                    <a:lnTo>
                      <a:pt x="0" y="127000"/>
                    </a:lnTo>
                    <a:lnTo>
                      <a:pt x="0" y="0"/>
                    </a:lnTo>
                  </a:path>
                </a:pathLst>
              </a:custGeom>
              <a:ln w="6350">
                <a:solidFill>
                  <a:srgbClr val="231F20"/>
                </a:solidFill>
              </a:ln>
            </p:spPr>
            <p:txBody>
              <a:bodyPr wrap="square" lIns="0" tIns="0" rIns="0" bIns="0" rtlCol="0"/>
              <a:lstStyle/>
              <a:p>
                <a:endParaRPr/>
              </a:p>
            </p:txBody>
          </p:sp>
          <p:sp>
            <p:nvSpPr>
              <p:cNvPr id="22" name="object 22"/>
              <p:cNvSpPr/>
              <p:nvPr/>
            </p:nvSpPr>
            <p:spPr>
              <a:xfrm>
                <a:off x="4557039" y="5005628"/>
                <a:ext cx="143510" cy="127000"/>
              </a:xfrm>
              <a:custGeom>
                <a:avLst/>
                <a:gdLst/>
                <a:ahLst/>
                <a:cxnLst/>
                <a:rect l="l" t="t" r="r" b="b"/>
                <a:pathLst>
                  <a:path w="143510" h="127000">
                    <a:moveTo>
                      <a:pt x="143128" y="0"/>
                    </a:moveTo>
                    <a:lnTo>
                      <a:pt x="143128" y="127000"/>
                    </a:lnTo>
                    <a:lnTo>
                      <a:pt x="0" y="127000"/>
                    </a:lnTo>
                  </a:path>
                </a:pathLst>
              </a:custGeom>
              <a:ln w="6350">
                <a:solidFill>
                  <a:srgbClr val="231F20"/>
                </a:solidFill>
              </a:ln>
            </p:spPr>
            <p:txBody>
              <a:bodyPr wrap="square" lIns="0" tIns="0" rIns="0" bIns="0" rtlCol="0"/>
              <a:lstStyle/>
              <a:p>
                <a:endParaRPr/>
              </a:p>
            </p:txBody>
          </p:sp>
          <p:pic>
            <p:nvPicPr>
              <p:cNvPr id="23" name="object 23"/>
              <p:cNvPicPr/>
              <p:nvPr/>
            </p:nvPicPr>
            <p:blipFill>
              <a:blip r:embed="rId5" cstate="print"/>
              <a:stretch>
                <a:fillRect/>
              </a:stretch>
            </p:blipFill>
            <p:spPr>
              <a:xfrm>
                <a:off x="4334888" y="5083764"/>
                <a:ext cx="210539" cy="92025"/>
              </a:xfrm>
              <a:prstGeom prst="rect">
                <a:avLst/>
              </a:prstGeom>
            </p:spPr>
          </p:pic>
        </p:grpSp>
      </p:grpSp>
    </p:spTree>
    <p:extLst>
      <p:ext uri="{BB962C8B-B14F-4D97-AF65-F5344CB8AC3E}">
        <p14:creationId xmlns:p14="http://schemas.microsoft.com/office/powerpoint/2010/main" val="1585226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811-AFED-29B0-9663-1AC0A394E4B5}"/>
              </a:ext>
            </a:extLst>
          </p:cNvPr>
          <p:cNvSpPr>
            <a:spLocks noGrp="1"/>
          </p:cNvSpPr>
          <p:nvPr>
            <p:ph type="title"/>
          </p:nvPr>
        </p:nvSpPr>
        <p:spPr>
          <a:xfrm>
            <a:off x="5943600" y="2174790"/>
            <a:ext cx="5116469" cy="2111332"/>
          </a:xfrm>
        </p:spPr>
        <p:txBody>
          <a:bodyPr>
            <a:normAutofit/>
          </a:bodyPr>
          <a:lstStyle/>
          <a:p>
            <a:pPr algn="ctr"/>
            <a:r>
              <a:rPr lang="en-US" sz="4000" dirty="0"/>
              <a:t>2026 NFHS SOFTBALL RESOURCES</a:t>
            </a:r>
          </a:p>
        </p:txBody>
      </p:sp>
      <p:pic>
        <p:nvPicPr>
          <p:cNvPr id="3" name="Picture 2">
            <a:extLst>
              <a:ext uri="{FF2B5EF4-FFF2-40B4-BE49-F238E27FC236}">
                <a16:creationId xmlns:a16="http://schemas.microsoft.com/office/drawing/2014/main" id="{0418ABDA-18E0-9F85-5332-774F2A11B850}"/>
              </a:ext>
            </a:extLst>
          </p:cNvPr>
          <p:cNvPicPr>
            <a:picLocks noChangeAspect="1"/>
          </p:cNvPicPr>
          <p:nvPr/>
        </p:nvPicPr>
        <p:blipFill>
          <a:blip r:embed="rId2"/>
          <a:srcRect/>
          <a:stretch/>
        </p:blipFill>
        <p:spPr>
          <a:xfrm>
            <a:off x="55111" y="121921"/>
            <a:ext cx="4486409" cy="5947954"/>
          </a:xfrm>
          <a:prstGeom prst="rect">
            <a:avLst/>
          </a:prstGeom>
          <a:ln>
            <a:noFill/>
          </a:ln>
          <a:effectLst>
            <a:softEdge rad="112500"/>
          </a:effectLst>
        </p:spPr>
      </p:pic>
    </p:spTree>
    <p:extLst>
      <p:ext uri="{BB962C8B-B14F-4D97-AF65-F5344CB8AC3E}">
        <p14:creationId xmlns:p14="http://schemas.microsoft.com/office/powerpoint/2010/main" val="4001705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CE36-C450-EC72-9061-7382D621F71D}"/>
              </a:ext>
            </a:extLst>
          </p:cNvPr>
          <p:cNvSpPr>
            <a:spLocks noGrp="1"/>
          </p:cNvSpPr>
          <p:nvPr>
            <p:ph type="title"/>
          </p:nvPr>
        </p:nvSpPr>
        <p:spPr/>
        <p:txBody>
          <a:bodyPr>
            <a:normAutofit/>
          </a:bodyPr>
          <a:lstStyle/>
          <a:p>
            <a:r>
              <a:rPr lang="en-US" sz="4000" dirty="0"/>
              <a:t>NFHS SOFTBALL PUBLICATIONS</a:t>
            </a:r>
            <a:br>
              <a:rPr lang="en-US" sz="3600" dirty="0"/>
            </a:br>
            <a:endParaRPr lang="en-US" sz="3600" dirty="0"/>
          </a:p>
        </p:txBody>
      </p:sp>
      <p:sp>
        <p:nvSpPr>
          <p:cNvPr id="3" name="Content Placeholder 2">
            <a:extLst>
              <a:ext uri="{FF2B5EF4-FFF2-40B4-BE49-F238E27FC236}">
                <a16:creationId xmlns:a16="http://schemas.microsoft.com/office/drawing/2014/main" id="{575CFD5E-6135-C490-A3B1-E778491EB7CB}"/>
              </a:ext>
            </a:extLst>
          </p:cNvPr>
          <p:cNvSpPr>
            <a:spLocks noGrp="1"/>
          </p:cNvSpPr>
          <p:nvPr>
            <p:ph idx="1"/>
          </p:nvPr>
        </p:nvSpPr>
        <p:spPr>
          <a:xfrm>
            <a:off x="838200" y="1504709"/>
            <a:ext cx="10515600" cy="4672254"/>
          </a:xfrm>
        </p:spPr>
        <p:txBody>
          <a:bodyPr/>
          <a:lstStyle/>
          <a:p>
            <a:r>
              <a:rPr lang="en-US" sz="2800" dirty="0">
                <a:latin typeface="+mn-lt"/>
              </a:rPr>
              <a:t>NFHS Rules Books, Case Books, and other Softball materials can be  ordered online at </a:t>
            </a:r>
            <a:r>
              <a:rPr lang="en-US" sz="2800" u="sng" dirty="0">
                <a:latin typeface="+mn-lt"/>
                <a:hlinkClick r:id="rId3"/>
              </a:rPr>
              <a:t>www.nfhs.com</a:t>
            </a:r>
            <a:r>
              <a:rPr lang="en-US" sz="2800" dirty="0">
                <a:latin typeface="+mn-lt"/>
              </a:rPr>
              <a:t>, or by calling</a:t>
            </a:r>
            <a:br>
              <a:rPr lang="en-US" dirty="0">
                <a:latin typeface="+mn-lt"/>
              </a:rPr>
            </a:br>
            <a:r>
              <a:rPr lang="en-US" sz="2800" dirty="0">
                <a:latin typeface="+mn-lt"/>
              </a:rPr>
              <a:t>1-800-776-3462.</a:t>
            </a:r>
          </a:p>
          <a:p>
            <a:endParaRPr lang="en-US" sz="2800" dirty="0">
              <a:latin typeface="+mn-lt"/>
            </a:endParaRPr>
          </a:p>
        </p:txBody>
      </p:sp>
      <p:pic>
        <p:nvPicPr>
          <p:cNvPr id="13" name="Picture 12" descr="A cover of a book with a couple of women playing softball&#10;&#10;AI-generated content may be incorrect.">
            <a:extLst>
              <a:ext uri="{FF2B5EF4-FFF2-40B4-BE49-F238E27FC236}">
                <a16:creationId xmlns:a16="http://schemas.microsoft.com/office/drawing/2014/main" id="{DAFFDFF3-B392-B463-C220-F1F7660C0276}"/>
              </a:ext>
            </a:extLst>
          </p:cNvPr>
          <p:cNvPicPr>
            <a:picLocks noChangeAspect="1"/>
          </p:cNvPicPr>
          <p:nvPr/>
        </p:nvPicPr>
        <p:blipFill>
          <a:blip r:embed="rId4"/>
          <a:stretch>
            <a:fillRect/>
          </a:stretch>
        </p:blipFill>
        <p:spPr>
          <a:xfrm>
            <a:off x="6598234" y="3041467"/>
            <a:ext cx="1675280" cy="2626517"/>
          </a:xfrm>
          <a:prstGeom prst="rect">
            <a:avLst/>
          </a:prstGeom>
          <a:ln w="28575">
            <a:solidFill>
              <a:schemeClr val="tx1"/>
            </a:solidFill>
          </a:ln>
        </p:spPr>
      </p:pic>
      <p:pic>
        <p:nvPicPr>
          <p:cNvPr id="17" name="Picture 16">
            <a:extLst>
              <a:ext uri="{FF2B5EF4-FFF2-40B4-BE49-F238E27FC236}">
                <a16:creationId xmlns:a16="http://schemas.microsoft.com/office/drawing/2014/main" id="{0B6B3D90-BC77-D666-EEB0-7D7B8FD6B799}"/>
              </a:ext>
            </a:extLst>
          </p:cNvPr>
          <p:cNvPicPr>
            <a:picLocks noChangeAspect="1"/>
          </p:cNvPicPr>
          <p:nvPr/>
        </p:nvPicPr>
        <p:blipFill>
          <a:blip r:embed="rId5"/>
          <a:stretch>
            <a:fillRect/>
          </a:stretch>
        </p:blipFill>
        <p:spPr>
          <a:xfrm>
            <a:off x="838200" y="3041467"/>
            <a:ext cx="1942415" cy="2620950"/>
          </a:xfrm>
          <a:prstGeom prst="rect">
            <a:avLst/>
          </a:prstGeom>
          <a:ln w="28575">
            <a:solidFill>
              <a:schemeClr val="tx1"/>
            </a:solidFill>
          </a:ln>
        </p:spPr>
      </p:pic>
      <p:pic>
        <p:nvPicPr>
          <p:cNvPr id="19" name="Picture 18" descr="A baseball player and a softball player&#10;&#10;AI-generated content may be incorrect.">
            <a:extLst>
              <a:ext uri="{FF2B5EF4-FFF2-40B4-BE49-F238E27FC236}">
                <a16:creationId xmlns:a16="http://schemas.microsoft.com/office/drawing/2014/main" id="{8AF031D8-668A-CE85-38E7-84C94391835D}"/>
              </a:ext>
            </a:extLst>
          </p:cNvPr>
          <p:cNvPicPr>
            <a:picLocks noChangeAspect="1"/>
          </p:cNvPicPr>
          <p:nvPr/>
        </p:nvPicPr>
        <p:blipFill>
          <a:blip r:embed="rId6"/>
          <a:stretch>
            <a:fillRect/>
          </a:stretch>
        </p:blipFill>
        <p:spPr>
          <a:xfrm>
            <a:off x="3651352" y="3041467"/>
            <a:ext cx="1942416" cy="2620951"/>
          </a:xfrm>
          <a:prstGeom prst="rect">
            <a:avLst/>
          </a:prstGeom>
          <a:ln w="28575">
            <a:solidFill>
              <a:schemeClr val="tx1"/>
            </a:solidFill>
          </a:ln>
        </p:spPr>
      </p:pic>
      <p:pic>
        <p:nvPicPr>
          <p:cNvPr id="5" name="Picture 4" descr="A softball player catching a ball&#10;&#10;AI-generated content may be incorrect.">
            <a:extLst>
              <a:ext uri="{FF2B5EF4-FFF2-40B4-BE49-F238E27FC236}">
                <a16:creationId xmlns:a16="http://schemas.microsoft.com/office/drawing/2014/main" id="{6F87E1D0-C487-50BC-43DC-C7051C0F9C1A}"/>
              </a:ext>
            </a:extLst>
          </p:cNvPr>
          <p:cNvPicPr>
            <a:picLocks noChangeAspect="1"/>
          </p:cNvPicPr>
          <p:nvPr/>
        </p:nvPicPr>
        <p:blipFill>
          <a:blip r:embed="rId7"/>
          <a:stretch>
            <a:fillRect/>
          </a:stretch>
        </p:blipFill>
        <p:spPr>
          <a:xfrm>
            <a:off x="9276249" y="3041467"/>
            <a:ext cx="1675280" cy="2661308"/>
          </a:xfrm>
          <a:prstGeom prst="rect">
            <a:avLst/>
          </a:prstGeom>
          <a:ln w="28575">
            <a:solidFill>
              <a:schemeClr val="tx1"/>
            </a:solidFill>
          </a:ln>
        </p:spPr>
      </p:pic>
    </p:spTree>
    <p:extLst>
      <p:ext uri="{BB962C8B-B14F-4D97-AF65-F5344CB8AC3E}">
        <p14:creationId xmlns:p14="http://schemas.microsoft.com/office/powerpoint/2010/main" val="1897652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CE36-C450-EC72-9061-7382D621F71D}"/>
              </a:ext>
            </a:extLst>
          </p:cNvPr>
          <p:cNvSpPr>
            <a:spLocks noGrp="1"/>
          </p:cNvSpPr>
          <p:nvPr>
            <p:ph type="title"/>
          </p:nvPr>
        </p:nvSpPr>
        <p:spPr>
          <a:xfrm>
            <a:off x="810491" y="0"/>
            <a:ext cx="8491151" cy="1325563"/>
          </a:xfrm>
        </p:spPr>
        <p:txBody>
          <a:bodyPr>
            <a:normAutofit/>
          </a:bodyPr>
          <a:lstStyle/>
          <a:p>
            <a:r>
              <a:rPr lang="en-US" sz="3600" dirty="0"/>
              <a:t>NFHS SOFTBALL PUBLICATIONS</a:t>
            </a:r>
          </a:p>
        </p:txBody>
      </p:sp>
      <p:sp>
        <p:nvSpPr>
          <p:cNvPr id="6" name="Content Placeholder 6">
            <a:extLst>
              <a:ext uri="{FF2B5EF4-FFF2-40B4-BE49-F238E27FC236}">
                <a16:creationId xmlns:a16="http://schemas.microsoft.com/office/drawing/2014/main" id="{B0853599-5CDD-D296-2CDE-67388B0D74CF}"/>
              </a:ext>
            </a:extLst>
          </p:cNvPr>
          <p:cNvSpPr txBox="1">
            <a:spLocks/>
          </p:cNvSpPr>
          <p:nvPr/>
        </p:nvSpPr>
        <p:spPr>
          <a:xfrm>
            <a:off x="810491" y="1540488"/>
            <a:ext cx="4246880" cy="3459480"/>
          </a:xfrm>
          <a:prstGeom prst="rect">
            <a:avLst/>
          </a:prstGeom>
        </p:spPr>
        <p:txBody>
          <a:bodyPr/>
          <a:lst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altLang="en-US" sz="3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The new NFHS Softball Pre-Season Guide will be available on or before November 1, 2025.</a:t>
            </a:r>
          </a:p>
          <a:p>
            <a:pPr marL="0" indent="0">
              <a:buFont typeface="Wingdings" panose="05000000000000000000" pitchFamily="2" charset="2"/>
              <a:buNone/>
              <a:defRPr/>
            </a:pPr>
            <a:endParaRPr lang="en-US" sz="3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buFont typeface="Wingdings" panose="05000000000000000000" pitchFamily="2" charset="2"/>
              <a:buNone/>
              <a:defRPr/>
            </a:pPr>
            <a:endParaRPr lang="en-US"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group of people standing in front of a magazine&#10;&#10;AI-generated content may be incorrect.">
            <a:extLst>
              <a:ext uri="{FF2B5EF4-FFF2-40B4-BE49-F238E27FC236}">
                <a16:creationId xmlns:a16="http://schemas.microsoft.com/office/drawing/2014/main" id="{C8BF8EA9-F5CF-EA76-7643-36FF8C1559E2}"/>
              </a:ext>
            </a:extLst>
          </p:cNvPr>
          <p:cNvPicPr>
            <a:picLocks noChangeAspect="1"/>
          </p:cNvPicPr>
          <p:nvPr/>
        </p:nvPicPr>
        <p:blipFill>
          <a:blip r:embed="rId3"/>
          <a:stretch>
            <a:fillRect/>
          </a:stretch>
        </p:blipFill>
        <p:spPr>
          <a:xfrm>
            <a:off x="5663996" y="1059379"/>
            <a:ext cx="3637646" cy="4739242"/>
          </a:xfrm>
          <a:prstGeom prst="rect">
            <a:avLst/>
          </a:prstGeom>
          <a:ln w="28575">
            <a:solidFill>
              <a:schemeClr val="tx1"/>
            </a:solidFill>
          </a:ln>
        </p:spPr>
      </p:pic>
    </p:spTree>
    <p:extLst>
      <p:ext uri="{BB962C8B-B14F-4D97-AF65-F5344CB8AC3E}">
        <p14:creationId xmlns:p14="http://schemas.microsoft.com/office/powerpoint/2010/main" val="3447276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CE36-C450-EC72-9061-7382D621F71D}"/>
              </a:ext>
            </a:extLst>
          </p:cNvPr>
          <p:cNvSpPr>
            <a:spLocks noGrp="1"/>
          </p:cNvSpPr>
          <p:nvPr>
            <p:ph type="title"/>
          </p:nvPr>
        </p:nvSpPr>
        <p:spPr/>
        <p:txBody>
          <a:bodyPr>
            <a:normAutofit/>
          </a:bodyPr>
          <a:lstStyle/>
          <a:p>
            <a:r>
              <a:rPr lang="en-US" sz="3600" dirty="0"/>
              <a:t>NFHS SOFTBALL RESOURCES</a:t>
            </a:r>
          </a:p>
        </p:txBody>
      </p:sp>
      <p:sp>
        <p:nvSpPr>
          <p:cNvPr id="3" name="Content Placeholder 2">
            <a:extLst>
              <a:ext uri="{FF2B5EF4-FFF2-40B4-BE49-F238E27FC236}">
                <a16:creationId xmlns:a16="http://schemas.microsoft.com/office/drawing/2014/main" id="{575CFD5E-6135-C490-A3B1-E778491EB7CB}"/>
              </a:ext>
            </a:extLst>
          </p:cNvPr>
          <p:cNvSpPr>
            <a:spLocks noGrp="1"/>
          </p:cNvSpPr>
          <p:nvPr>
            <p:ph idx="1"/>
          </p:nvPr>
        </p:nvSpPr>
        <p:spPr/>
        <p:txBody>
          <a:bodyPr/>
          <a:lstStyle/>
          <a:p>
            <a:pPr eaLnBrk="0" fontAlgn="base" hangingPunct="0">
              <a:lnSpc>
                <a:spcPct val="100000"/>
              </a:lnSpc>
              <a:spcBef>
                <a:spcPct val="30000"/>
              </a:spcBef>
              <a:spcAft>
                <a:spcPct val="0"/>
              </a:spcAft>
              <a:defRPr/>
            </a:pPr>
            <a:r>
              <a:rPr lang="en-US" sz="2800" dirty="0">
                <a:effectLst/>
                <a:latin typeface="Calibri" panose="020F0502020204030204" pitchFamily="34" charset="0"/>
                <a:ea typeface="Calibri" panose="020F0502020204030204" pitchFamily="34" charset="0"/>
                <a:cs typeface="Arial" panose="020B0604020202020204" pitchFamily="34" charset="0"/>
              </a:rPr>
              <a:t>Video Exam Questions</a:t>
            </a:r>
          </a:p>
          <a:p>
            <a:pPr eaLnBrk="0" fontAlgn="base" hangingPunct="0">
              <a:lnSpc>
                <a:spcPct val="100000"/>
              </a:lnSpc>
              <a:spcBef>
                <a:spcPct val="30000"/>
              </a:spcBef>
              <a:spcAft>
                <a:spcPct val="0"/>
              </a:spcAft>
              <a:defRPr/>
            </a:pPr>
            <a:r>
              <a:rPr lang="en-US" sz="2800" dirty="0">
                <a:effectLst/>
                <a:latin typeface="Calibri" panose="020F0502020204030204" pitchFamily="34" charset="0"/>
                <a:ea typeface="Calibri" panose="020F0502020204030204" pitchFamily="34" charset="0"/>
                <a:cs typeface="Arial" panose="020B0604020202020204" pitchFamily="34" charset="0"/>
              </a:rPr>
              <a:t>Rules Videos</a:t>
            </a:r>
          </a:p>
          <a:p>
            <a:pPr eaLnBrk="0" fontAlgn="base" hangingPunct="0">
              <a:lnSpc>
                <a:spcPct val="100000"/>
              </a:lnSpc>
              <a:spcBef>
                <a:spcPct val="30000"/>
              </a:spcBef>
              <a:spcAft>
                <a:spcPct val="0"/>
              </a:spcAft>
              <a:defRPr/>
            </a:pPr>
            <a:r>
              <a:rPr lang="en-US" sz="2800" dirty="0">
                <a:effectLst/>
                <a:latin typeface="Calibri" panose="020F0502020204030204" pitchFamily="34" charset="0"/>
                <a:ea typeface="Calibri" panose="020F0502020204030204" pitchFamily="34" charset="0"/>
                <a:cs typeface="Arial" panose="020B0604020202020204" pitchFamily="34" charset="0"/>
              </a:rPr>
              <a:t>Softball General Survey</a:t>
            </a:r>
          </a:p>
          <a:p>
            <a:pPr eaLnBrk="0" fontAlgn="base" hangingPunct="0">
              <a:lnSpc>
                <a:spcPct val="100000"/>
              </a:lnSpc>
              <a:spcBef>
                <a:spcPct val="30000"/>
              </a:spcBef>
              <a:spcAft>
                <a:spcPct val="0"/>
              </a:spcAft>
              <a:defRPr/>
            </a:pPr>
            <a:r>
              <a:rPr lang="en-US" sz="2800" dirty="0">
                <a:effectLst/>
                <a:latin typeface="Calibri" panose="020F0502020204030204" pitchFamily="34" charset="0"/>
                <a:ea typeface="Calibri" panose="020F0502020204030204" pitchFamily="34" charset="0"/>
                <a:cs typeface="Arial" panose="020B0604020202020204" pitchFamily="34" charset="0"/>
              </a:rPr>
              <a:t>Mid-Season Meetings</a:t>
            </a:r>
          </a:p>
          <a:p>
            <a:pPr eaLnBrk="0" fontAlgn="base" hangingPunct="0">
              <a:lnSpc>
                <a:spcPct val="100000"/>
              </a:lnSpc>
              <a:spcBef>
                <a:spcPct val="30000"/>
              </a:spcBef>
              <a:spcAft>
                <a:spcPct val="0"/>
              </a:spcAft>
              <a:defRPr/>
            </a:pPr>
            <a:r>
              <a:rPr lang="en-US" dirty="0">
                <a:ea typeface="Calibri" panose="020F0502020204030204" pitchFamily="34" charset="0"/>
                <a:cs typeface="Arial" panose="020B0604020202020204" pitchFamily="34" charset="0"/>
              </a:rPr>
              <a:t>Virtual Case Book</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6EB325CF-F7B1-1CB0-FCF6-C8B0CC00C0FB}"/>
              </a:ext>
            </a:extLst>
          </p:cNvPr>
          <p:cNvPicPr>
            <a:picLocks noChangeAspect="1"/>
          </p:cNvPicPr>
          <p:nvPr/>
        </p:nvPicPr>
        <p:blipFill>
          <a:blip r:embed="rId3"/>
          <a:srcRect/>
          <a:stretch/>
        </p:blipFill>
        <p:spPr>
          <a:xfrm>
            <a:off x="6004989" y="1832036"/>
            <a:ext cx="5348812" cy="3565874"/>
          </a:xfrm>
          <a:prstGeom prst="rect">
            <a:avLst/>
          </a:prstGeom>
          <a:ln w="38100">
            <a:solidFill>
              <a:srgbClr val="002060"/>
            </a:solidFill>
          </a:ln>
        </p:spPr>
      </p:pic>
    </p:spTree>
    <p:extLst>
      <p:ext uri="{BB962C8B-B14F-4D97-AF65-F5344CB8AC3E}">
        <p14:creationId xmlns:p14="http://schemas.microsoft.com/office/powerpoint/2010/main" val="3391846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CE36-C450-EC72-9061-7382D621F71D}"/>
              </a:ext>
            </a:extLst>
          </p:cNvPr>
          <p:cNvSpPr>
            <a:spLocks noGrp="1"/>
          </p:cNvSpPr>
          <p:nvPr>
            <p:ph type="title"/>
          </p:nvPr>
        </p:nvSpPr>
        <p:spPr/>
        <p:txBody>
          <a:bodyPr>
            <a:normAutofit/>
          </a:bodyPr>
          <a:lstStyle/>
          <a:p>
            <a:r>
              <a:rPr lang="en-US" sz="3600" dirty="0"/>
              <a:t>NFHS SOFTBALL RESOURCES</a:t>
            </a:r>
          </a:p>
        </p:txBody>
      </p:sp>
      <p:sp>
        <p:nvSpPr>
          <p:cNvPr id="3" name="Content Placeholder 2">
            <a:extLst>
              <a:ext uri="{FF2B5EF4-FFF2-40B4-BE49-F238E27FC236}">
                <a16:creationId xmlns:a16="http://schemas.microsoft.com/office/drawing/2014/main" id="{575CFD5E-6135-C490-A3B1-E778491EB7CB}"/>
              </a:ext>
            </a:extLst>
          </p:cNvPr>
          <p:cNvSpPr>
            <a:spLocks noGrp="1"/>
          </p:cNvSpPr>
          <p:nvPr>
            <p:ph idx="1"/>
          </p:nvPr>
        </p:nvSpPr>
        <p:spPr>
          <a:xfrm>
            <a:off x="4541520" y="1571625"/>
            <a:ext cx="6812280" cy="4351338"/>
          </a:xfrm>
        </p:spPr>
        <p:txBody>
          <a:bodyPr/>
          <a:lstStyle/>
          <a:p>
            <a:r>
              <a:rPr lang="en-US" dirty="0"/>
              <a:t> Weekly Rule Interpretations</a:t>
            </a:r>
          </a:p>
          <a:p>
            <a:pPr marL="344488" indent="-344488"/>
            <a:r>
              <a:rPr lang="en-US" dirty="0"/>
              <a:t>Softball Pitching Videos</a:t>
            </a:r>
          </a:p>
          <a:p>
            <a:pPr marL="344488" indent="-344488"/>
            <a:r>
              <a:rPr lang="en-US" dirty="0"/>
              <a:t>DP/FLEX Strategies for Coaches</a:t>
            </a:r>
          </a:p>
          <a:p>
            <a:pPr marL="344488" indent="-344488"/>
            <a:r>
              <a:rPr lang="en-US" dirty="0"/>
              <a:t>PowerPoints for Umpire Training</a:t>
            </a:r>
          </a:p>
          <a:p>
            <a:pPr marL="344488" indent="-344488"/>
            <a:r>
              <a:rPr lang="en-US" dirty="0"/>
              <a:t>Illegal Player Penalty Chart</a:t>
            </a:r>
          </a:p>
          <a:p>
            <a:pPr marL="344488" indent="-344488"/>
            <a:r>
              <a:rPr lang="en-US" dirty="0"/>
              <a:t>Uniform Rules</a:t>
            </a:r>
          </a:p>
          <a:p>
            <a:pPr marL="344488" indent="-344488"/>
            <a:r>
              <a:rPr lang="en-US" dirty="0"/>
              <a:t>Softball Field Diagram</a:t>
            </a:r>
          </a:p>
        </p:txBody>
      </p:sp>
      <p:pic>
        <p:nvPicPr>
          <p:cNvPr id="6" name="Picture 5">
            <a:extLst>
              <a:ext uri="{FF2B5EF4-FFF2-40B4-BE49-F238E27FC236}">
                <a16:creationId xmlns:a16="http://schemas.microsoft.com/office/drawing/2014/main" id="{EF8844B6-1413-1F0D-5F7F-518490EC0382}"/>
              </a:ext>
            </a:extLst>
          </p:cNvPr>
          <p:cNvPicPr>
            <a:picLocks noChangeAspect="1"/>
          </p:cNvPicPr>
          <p:nvPr/>
        </p:nvPicPr>
        <p:blipFill>
          <a:blip r:embed="rId3"/>
          <a:srcRect/>
          <a:stretch/>
        </p:blipFill>
        <p:spPr>
          <a:xfrm rot="16200000">
            <a:off x="220793" y="2133226"/>
            <a:ext cx="4070204" cy="2713469"/>
          </a:xfrm>
          <a:prstGeom prst="rect">
            <a:avLst/>
          </a:prstGeom>
          <a:ln w="38100">
            <a:solidFill>
              <a:schemeClr val="tx1"/>
            </a:solidFill>
          </a:ln>
        </p:spPr>
      </p:pic>
    </p:spTree>
    <p:extLst>
      <p:ext uri="{BB962C8B-B14F-4D97-AF65-F5344CB8AC3E}">
        <p14:creationId xmlns:p14="http://schemas.microsoft.com/office/powerpoint/2010/main" val="794389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r>
              <a:rPr lang="en-US" dirty="0"/>
              <a:t>Thank You</a:t>
            </a:r>
          </a:p>
        </p:txBody>
      </p:sp>
      <p:sp>
        <p:nvSpPr>
          <p:cNvPr id="4" name="TextBox 3">
            <a:extLst>
              <a:ext uri="{FF2B5EF4-FFF2-40B4-BE49-F238E27FC236}">
                <a16:creationId xmlns:a16="http://schemas.microsoft.com/office/drawing/2014/main" id="{D043A105-DA69-3BDD-8AEC-CDE4B988D86C}"/>
              </a:ext>
            </a:extLst>
          </p:cNvPr>
          <p:cNvSpPr txBox="1"/>
          <p:nvPr/>
        </p:nvSpPr>
        <p:spPr>
          <a:xfrm>
            <a:off x="1524000" y="5165125"/>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NFHS.org		Phone # 317-822-5735	Email: Ssearcy@nfhs.org</a:t>
            </a:r>
          </a:p>
        </p:txBody>
      </p:sp>
    </p:spTree>
    <p:extLst>
      <p:ext uri="{BB962C8B-B14F-4D97-AF65-F5344CB8AC3E}">
        <p14:creationId xmlns:p14="http://schemas.microsoft.com/office/powerpoint/2010/main" val="670153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Softball Rules Committee</a:t>
            </a:r>
          </a:p>
        </p:txBody>
      </p:sp>
      <p:pic>
        <p:nvPicPr>
          <p:cNvPr id="4" name="Picture Placeholder 3" descr="A person with blonde hair&#10;&#10;AI-generated content may be incorrect.">
            <a:extLst>
              <a:ext uri="{FF2B5EF4-FFF2-40B4-BE49-F238E27FC236}">
                <a16:creationId xmlns:a16="http://schemas.microsoft.com/office/drawing/2014/main" id="{0C91A92B-7D93-A652-1DD6-CC048471AEB4}"/>
              </a:ext>
            </a:extLst>
          </p:cNvPr>
          <p:cNvPicPr>
            <a:picLocks noGrp="1" noChangeAspect="1"/>
          </p:cNvPicPr>
          <p:nvPr>
            <p:ph type="pic" sz="quarter" idx="14"/>
          </p:nvPr>
        </p:nvPicPr>
        <p:blipFill>
          <a:blip r:embed="rId3"/>
          <a:srcRect t="9941" b="9941"/>
          <a:stretch>
            <a:fillRect/>
          </a:stretch>
        </p:blipFill>
        <p:spPr>
          <a:xfrm>
            <a:off x="881062" y="1920875"/>
            <a:ext cx="1050925" cy="1233488"/>
          </a:xfrm>
        </p:spPr>
      </p:pic>
      <p:pic>
        <p:nvPicPr>
          <p:cNvPr id="6" name="Picture Placeholder 5" descr="A person with long hair smiling&#10;&#10;AI-generated content may be incorrect.">
            <a:extLst>
              <a:ext uri="{FF2B5EF4-FFF2-40B4-BE49-F238E27FC236}">
                <a16:creationId xmlns:a16="http://schemas.microsoft.com/office/drawing/2014/main" id="{409DA38F-89C7-ABE9-C7C0-506242BE49D7}"/>
              </a:ext>
            </a:extLst>
          </p:cNvPr>
          <p:cNvPicPr>
            <a:picLocks noGrp="1" noChangeAspect="1"/>
          </p:cNvPicPr>
          <p:nvPr>
            <p:ph type="pic" sz="quarter" idx="15"/>
          </p:nvPr>
        </p:nvPicPr>
        <p:blipFill>
          <a:blip r:embed="rId4"/>
          <a:srcRect l="11632" t="4977" r="11632" b="4977"/>
          <a:stretch/>
        </p:blipFill>
        <p:spPr>
          <a:xfrm>
            <a:off x="2047875" y="1919288"/>
            <a:ext cx="1052512" cy="1235075"/>
          </a:xfrm>
        </p:spPr>
      </p:pic>
      <p:pic>
        <p:nvPicPr>
          <p:cNvPr id="8" name="Picture Placeholder 7">
            <a:extLst>
              <a:ext uri="{FF2B5EF4-FFF2-40B4-BE49-F238E27FC236}">
                <a16:creationId xmlns:a16="http://schemas.microsoft.com/office/drawing/2014/main" id="{1DAC4B43-5DFF-582B-3E44-95F8A3B4425F}"/>
              </a:ext>
            </a:extLst>
          </p:cNvPr>
          <p:cNvPicPr>
            <a:picLocks noGrp="1" noChangeAspect="1"/>
          </p:cNvPicPr>
          <p:nvPr>
            <p:ph type="pic" sz="quarter" idx="16"/>
          </p:nvPr>
        </p:nvPicPr>
        <p:blipFill>
          <a:blip r:embed="rId5"/>
          <a:srcRect l="22979" t="9192" r="30980" b="19719"/>
          <a:stretch/>
        </p:blipFill>
        <p:spPr>
          <a:xfrm>
            <a:off x="3214687" y="1919288"/>
            <a:ext cx="1052513" cy="1235075"/>
          </a:xfrm>
        </p:spPr>
      </p:pic>
      <p:pic>
        <p:nvPicPr>
          <p:cNvPr id="10" name="Picture Placeholder 9" descr="A person wearing a white jacket&#10;&#10;AI-generated content may be incorrect.">
            <a:extLst>
              <a:ext uri="{FF2B5EF4-FFF2-40B4-BE49-F238E27FC236}">
                <a16:creationId xmlns:a16="http://schemas.microsoft.com/office/drawing/2014/main" id="{862F96BB-B7CF-A835-20B5-9327B559DB05}"/>
              </a:ext>
            </a:extLst>
          </p:cNvPr>
          <p:cNvPicPr>
            <a:picLocks noGrp="1" noChangeAspect="1"/>
          </p:cNvPicPr>
          <p:nvPr>
            <p:ph type="pic" sz="quarter" idx="17"/>
          </p:nvPr>
        </p:nvPicPr>
        <p:blipFill>
          <a:blip r:embed="rId6"/>
          <a:srcRect l="27014" t="12481" r="27014" b="12481"/>
          <a:stretch/>
        </p:blipFill>
        <p:spPr>
          <a:xfrm>
            <a:off x="4383087" y="1919288"/>
            <a:ext cx="1050925" cy="1235075"/>
          </a:xfrm>
        </p:spPr>
      </p:pic>
      <p:pic>
        <p:nvPicPr>
          <p:cNvPr id="12" name="Picture Placeholder 11" descr="A person smiling at the camera&#10;&#10;AI-generated content may be incorrect.">
            <a:extLst>
              <a:ext uri="{FF2B5EF4-FFF2-40B4-BE49-F238E27FC236}">
                <a16:creationId xmlns:a16="http://schemas.microsoft.com/office/drawing/2014/main" id="{F00AAA6D-CDDC-81DF-61CE-6921836B0506}"/>
              </a:ext>
            </a:extLst>
          </p:cNvPr>
          <p:cNvPicPr>
            <a:picLocks noGrp="1" noChangeAspect="1"/>
          </p:cNvPicPr>
          <p:nvPr>
            <p:ph type="pic" sz="quarter" idx="18"/>
          </p:nvPr>
        </p:nvPicPr>
        <p:blipFill>
          <a:blip r:embed="rId7"/>
          <a:srcRect t="3700" b="3700"/>
          <a:stretch>
            <a:fillRect/>
          </a:stretch>
        </p:blipFill>
        <p:spPr>
          <a:xfrm>
            <a:off x="5543550" y="1919288"/>
            <a:ext cx="1050925" cy="1235075"/>
          </a:xfrm>
        </p:spPr>
      </p:pic>
      <p:pic>
        <p:nvPicPr>
          <p:cNvPr id="14" name="Picture Placeholder 13" descr="A person with blonde hair and pink lipstick&#10;&#10;AI-generated content may be incorrect.">
            <a:extLst>
              <a:ext uri="{FF2B5EF4-FFF2-40B4-BE49-F238E27FC236}">
                <a16:creationId xmlns:a16="http://schemas.microsoft.com/office/drawing/2014/main" id="{4629C5AF-0456-3E07-CABB-0A16DBF3F246}"/>
              </a:ext>
            </a:extLst>
          </p:cNvPr>
          <p:cNvPicPr>
            <a:picLocks noGrp="1" noChangeAspect="1"/>
          </p:cNvPicPr>
          <p:nvPr>
            <p:ph type="pic" sz="quarter" idx="19"/>
          </p:nvPr>
        </p:nvPicPr>
        <p:blipFill>
          <a:blip r:embed="rId8"/>
          <a:srcRect l="-2320" t="1761" r="-2320" b="1761"/>
          <a:stretch/>
        </p:blipFill>
        <p:spPr>
          <a:xfrm>
            <a:off x="6704012" y="1914525"/>
            <a:ext cx="1052513" cy="1235075"/>
          </a:xfrm>
        </p:spPr>
      </p:pic>
      <p:pic>
        <p:nvPicPr>
          <p:cNvPr id="16" name="Picture Placeholder 15" descr="A person smiling for a picture&#10;&#10;AI-generated content may be incorrect.">
            <a:extLst>
              <a:ext uri="{FF2B5EF4-FFF2-40B4-BE49-F238E27FC236}">
                <a16:creationId xmlns:a16="http://schemas.microsoft.com/office/drawing/2014/main" id="{5E4E8FAB-6B19-C65A-1056-8364C547B94A}"/>
              </a:ext>
            </a:extLst>
          </p:cNvPr>
          <p:cNvPicPr>
            <a:picLocks noGrp="1" noChangeAspect="1"/>
          </p:cNvPicPr>
          <p:nvPr>
            <p:ph type="pic" sz="quarter" idx="20"/>
          </p:nvPr>
        </p:nvPicPr>
        <p:blipFill>
          <a:blip r:embed="rId9"/>
          <a:srcRect t="2998" b="2998"/>
          <a:stretch>
            <a:fillRect/>
          </a:stretch>
        </p:blipFill>
        <p:spPr>
          <a:xfrm>
            <a:off x="7872412" y="1919288"/>
            <a:ext cx="1050925" cy="1235075"/>
          </a:xfrm>
        </p:spPr>
      </p:pic>
      <p:pic>
        <p:nvPicPr>
          <p:cNvPr id="18" name="Picture Placeholder 17" descr="A person in a red shirt&#10;&#10;AI-generated content may be incorrect.">
            <a:extLst>
              <a:ext uri="{FF2B5EF4-FFF2-40B4-BE49-F238E27FC236}">
                <a16:creationId xmlns:a16="http://schemas.microsoft.com/office/drawing/2014/main" id="{2CD6AD64-D99D-8C39-D956-24B8EA8DD9CD}"/>
              </a:ext>
            </a:extLst>
          </p:cNvPr>
          <p:cNvPicPr>
            <a:picLocks noGrp="1" noChangeAspect="1"/>
          </p:cNvPicPr>
          <p:nvPr>
            <p:ph type="pic" sz="quarter" idx="21"/>
          </p:nvPr>
        </p:nvPicPr>
        <p:blipFill>
          <a:blip r:embed="rId10"/>
          <a:srcRect l="10972" r="10972"/>
          <a:stretch>
            <a:fillRect/>
          </a:stretch>
        </p:blipFill>
        <p:spPr>
          <a:xfrm rot="16200000">
            <a:off x="8961437" y="2006600"/>
            <a:ext cx="1235075" cy="1050925"/>
          </a:xfrm>
        </p:spPr>
      </p:pic>
      <p:sp>
        <p:nvSpPr>
          <p:cNvPr id="45" name="Text Placeholder 44">
            <a:extLst>
              <a:ext uri="{FF2B5EF4-FFF2-40B4-BE49-F238E27FC236}">
                <a16:creationId xmlns:a16="http://schemas.microsoft.com/office/drawing/2014/main" id="{A989B211-358D-06EA-B757-18685230EE99}"/>
              </a:ext>
            </a:extLst>
          </p:cNvPr>
          <p:cNvSpPr>
            <a:spLocks noGrp="1"/>
          </p:cNvSpPr>
          <p:nvPr>
            <p:ph type="body" sz="quarter" idx="22"/>
          </p:nvPr>
        </p:nvSpPr>
        <p:spPr>
          <a:xfrm>
            <a:off x="881697" y="3192345"/>
            <a:ext cx="1050925" cy="461963"/>
          </a:xfrm>
        </p:spPr>
        <p:txBody>
          <a:bodyPr>
            <a:noAutofit/>
          </a:bodyPr>
          <a:lstStyle/>
          <a:p>
            <a:r>
              <a:rPr lang="en-US" dirty="0"/>
              <a:t>Andi </a:t>
            </a:r>
            <a:r>
              <a:rPr lang="en-US" dirty="0" err="1"/>
              <a:t>OstersEast</a:t>
            </a:r>
            <a:r>
              <a:rPr lang="en-US" dirty="0"/>
              <a:t> Lansing, MI</a:t>
            </a:r>
            <a:br>
              <a:rPr lang="en-US" dirty="0"/>
            </a:br>
            <a:r>
              <a:rPr lang="en-US" dirty="0"/>
              <a:t>Chair - 2026</a:t>
            </a:r>
          </a:p>
        </p:txBody>
      </p:sp>
      <p:sp>
        <p:nvSpPr>
          <p:cNvPr id="46" name="Text Placeholder 45">
            <a:extLst>
              <a:ext uri="{FF2B5EF4-FFF2-40B4-BE49-F238E27FC236}">
                <a16:creationId xmlns:a16="http://schemas.microsoft.com/office/drawing/2014/main" id="{69C9A4E8-0065-5DF9-AEC0-5C92E8B98BEF}"/>
              </a:ext>
            </a:extLst>
          </p:cNvPr>
          <p:cNvSpPr>
            <a:spLocks noGrp="1"/>
          </p:cNvSpPr>
          <p:nvPr>
            <p:ph type="body" sz="quarter" idx="23"/>
          </p:nvPr>
        </p:nvSpPr>
        <p:spPr>
          <a:xfrm>
            <a:off x="2048346" y="3189865"/>
            <a:ext cx="1050925" cy="461963"/>
          </a:xfrm>
        </p:spPr>
        <p:txBody>
          <a:bodyPr>
            <a:noAutofit/>
          </a:bodyPr>
          <a:lstStyle/>
          <a:p>
            <a:r>
              <a:rPr lang="en-US" dirty="0"/>
              <a:t>Sherry  Bryant</a:t>
            </a:r>
            <a:br>
              <a:rPr lang="en-US" dirty="0"/>
            </a:br>
            <a:r>
              <a:rPr lang="en-US" dirty="0"/>
              <a:t>Franklin, MA</a:t>
            </a:r>
            <a:br>
              <a:rPr lang="en-US" dirty="0"/>
            </a:br>
            <a:r>
              <a:rPr lang="en-US" dirty="0"/>
              <a:t>Section 1 - 2028</a:t>
            </a:r>
          </a:p>
        </p:txBody>
      </p:sp>
      <p:sp>
        <p:nvSpPr>
          <p:cNvPr id="47" name="Text Placeholder 46">
            <a:extLst>
              <a:ext uri="{FF2B5EF4-FFF2-40B4-BE49-F238E27FC236}">
                <a16:creationId xmlns:a16="http://schemas.microsoft.com/office/drawing/2014/main" id="{DE1994F0-9411-BF7C-8443-27B6995800B6}"/>
              </a:ext>
            </a:extLst>
          </p:cNvPr>
          <p:cNvSpPr>
            <a:spLocks noGrp="1"/>
          </p:cNvSpPr>
          <p:nvPr>
            <p:ph type="body" sz="quarter" idx="24"/>
          </p:nvPr>
        </p:nvSpPr>
        <p:spPr>
          <a:xfrm>
            <a:off x="3219587" y="3189865"/>
            <a:ext cx="1050925" cy="461963"/>
          </a:xfrm>
        </p:spPr>
        <p:txBody>
          <a:bodyPr>
            <a:noAutofit/>
          </a:bodyPr>
          <a:lstStyle/>
          <a:p>
            <a:r>
              <a:rPr lang="en-US" dirty="0"/>
              <a:t>Sarah Bridenbaugh</a:t>
            </a:r>
            <a:br>
              <a:rPr lang="en-US" dirty="0"/>
            </a:br>
            <a:r>
              <a:rPr lang="en-US" dirty="0"/>
              <a:t>Lexington, KY</a:t>
            </a:r>
            <a:br>
              <a:rPr lang="en-US" dirty="0"/>
            </a:br>
            <a:r>
              <a:rPr lang="en-US" dirty="0"/>
              <a:t>Section 2 - 2025</a:t>
            </a:r>
          </a:p>
        </p:txBody>
      </p:sp>
      <p:sp>
        <p:nvSpPr>
          <p:cNvPr id="48" name="Text Placeholder 47">
            <a:extLst>
              <a:ext uri="{FF2B5EF4-FFF2-40B4-BE49-F238E27FC236}">
                <a16:creationId xmlns:a16="http://schemas.microsoft.com/office/drawing/2014/main" id="{459D2616-288B-8ABB-1574-3B07AB3B749C}"/>
              </a:ext>
            </a:extLst>
          </p:cNvPr>
          <p:cNvSpPr>
            <a:spLocks noGrp="1"/>
          </p:cNvSpPr>
          <p:nvPr>
            <p:ph type="body" sz="quarter" idx="25"/>
          </p:nvPr>
        </p:nvSpPr>
        <p:spPr>
          <a:xfrm>
            <a:off x="4383233" y="3189865"/>
            <a:ext cx="1050925" cy="461963"/>
          </a:xfrm>
        </p:spPr>
        <p:txBody>
          <a:bodyPr>
            <a:noAutofit/>
          </a:bodyPr>
          <a:lstStyle/>
          <a:p>
            <a:r>
              <a:rPr lang="en-US" dirty="0"/>
              <a:t>Michelle Yeater</a:t>
            </a:r>
            <a:br>
              <a:rPr lang="en-US" dirty="0"/>
            </a:br>
            <a:r>
              <a:rPr lang="en-US" dirty="0"/>
              <a:t>Prosperity, SC</a:t>
            </a:r>
            <a:br>
              <a:rPr lang="en-US" dirty="0"/>
            </a:br>
            <a:r>
              <a:rPr lang="en-US" dirty="0"/>
              <a:t>Section 3 - 2026</a:t>
            </a:r>
          </a:p>
        </p:txBody>
      </p:sp>
      <p:sp>
        <p:nvSpPr>
          <p:cNvPr id="49" name="Text Placeholder 48">
            <a:extLst>
              <a:ext uri="{FF2B5EF4-FFF2-40B4-BE49-F238E27FC236}">
                <a16:creationId xmlns:a16="http://schemas.microsoft.com/office/drawing/2014/main" id="{4512E973-96AF-768B-2146-50838C9E8BB3}"/>
              </a:ext>
            </a:extLst>
          </p:cNvPr>
          <p:cNvSpPr>
            <a:spLocks noGrp="1"/>
          </p:cNvSpPr>
          <p:nvPr>
            <p:ph type="body" sz="quarter" idx="26"/>
          </p:nvPr>
        </p:nvSpPr>
        <p:spPr>
          <a:xfrm>
            <a:off x="5543644" y="3189864"/>
            <a:ext cx="1050925" cy="461963"/>
          </a:xfrm>
        </p:spPr>
        <p:txBody>
          <a:bodyPr>
            <a:noAutofit/>
          </a:bodyPr>
          <a:lstStyle/>
          <a:p>
            <a:r>
              <a:rPr lang="en-US" dirty="0"/>
              <a:t>Kim Williams</a:t>
            </a:r>
            <a:br>
              <a:rPr lang="en-US" dirty="0"/>
            </a:br>
            <a:r>
              <a:rPr lang="en-US" dirty="0"/>
              <a:t>Swansea, IL</a:t>
            </a:r>
            <a:br>
              <a:rPr lang="en-US" dirty="0"/>
            </a:br>
            <a:r>
              <a:rPr lang="en-US" dirty="0"/>
              <a:t>Section 4 - 2028</a:t>
            </a:r>
          </a:p>
        </p:txBody>
      </p:sp>
      <p:sp>
        <p:nvSpPr>
          <p:cNvPr id="50" name="Text Placeholder 49">
            <a:extLst>
              <a:ext uri="{FF2B5EF4-FFF2-40B4-BE49-F238E27FC236}">
                <a16:creationId xmlns:a16="http://schemas.microsoft.com/office/drawing/2014/main" id="{B6F7CE03-7298-FF8C-BCFE-E727CC6E6027}"/>
              </a:ext>
            </a:extLst>
          </p:cNvPr>
          <p:cNvSpPr>
            <a:spLocks noGrp="1"/>
          </p:cNvSpPr>
          <p:nvPr>
            <p:ph type="body" sz="quarter" idx="27"/>
          </p:nvPr>
        </p:nvSpPr>
        <p:spPr>
          <a:xfrm>
            <a:off x="6705325" y="3189864"/>
            <a:ext cx="1050925" cy="461963"/>
          </a:xfrm>
        </p:spPr>
        <p:txBody>
          <a:bodyPr>
            <a:noAutofit/>
          </a:bodyPr>
          <a:lstStyle/>
          <a:p>
            <a:r>
              <a:rPr lang="en-US" dirty="0"/>
              <a:t>Kerrie Rosati</a:t>
            </a:r>
            <a:br>
              <a:rPr lang="en-US" dirty="0"/>
            </a:br>
            <a:r>
              <a:rPr lang="en-US" dirty="0"/>
              <a:t>Indianapolis, IN</a:t>
            </a:r>
            <a:br>
              <a:rPr lang="en-US" dirty="0"/>
            </a:br>
            <a:r>
              <a:rPr lang="en-US" dirty="0"/>
              <a:t>Section 4 - 2027</a:t>
            </a:r>
          </a:p>
        </p:txBody>
      </p:sp>
      <p:sp>
        <p:nvSpPr>
          <p:cNvPr id="51" name="Text Placeholder 50">
            <a:extLst>
              <a:ext uri="{FF2B5EF4-FFF2-40B4-BE49-F238E27FC236}">
                <a16:creationId xmlns:a16="http://schemas.microsoft.com/office/drawing/2014/main" id="{2166ABE6-E2C9-B549-BD81-02CCFA0FF4B6}"/>
              </a:ext>
            </a:extLst>
          </p:cNvPr>
          <p:cNvSpPr>
            <a:spLocks noGrp="1"/>
          </p:cNvSpPr>
          <p:nvPr>
            <p:ph type="body" sz="quarter" idx="28"/>
          </p:nvPr>
        </p:nvSpPr>
        <p:spPr>
          <a:xfrm>
            <a:off x="7875003" y="3189864"/>
            <a:ext cx="1050925" cy="461963"/>
          </a:xfrm>
        </p:spPr>
        <p:txBody>
          <a:bodyPr>
            <a:noAutofit/>
          </a:bodyPr>
          <a:lstStyle/>
          <a:p>
            <a:r>
              <a:rPr lang="en-US" dirty="0"/>
              <a:t>Lisa Quednow</a:t>
            </a:r>
            <a:br>
              <a:rPr lang="en-US" dirty="0"/>
            </a:br>
            <a:r>
              <a:rPr lang="en-US" sz="700" dirty="0"/>
              <a:t>Brooklyn Center, MN</a:t>
            </a:r>
            <a:br>
              <a:rPr lang="en-US" sz="700" dirty="0"/>
            </a:br>
            <a:r>
              <a:rPr lang="en-US" dirty="0"/>
              <a:t>Section 5 - 2028</a:t>
            </a:r>
          </a:p>
        </p:txBody>
      </p:sp>
      <p:sp>
        <p:nvSpPr>
          <p:cNvPr id="52" name="Text Placeholder 51">
            <a:extLst>
              <a:ext uri="{FF2B5EF4-FFF2-40B4-BE49-F238E27FC236}">
                <a16:creationId xmlns:a16="http://schemas.microsoft.com/office/drawing/2014/main" id="{FF3CD68C-CA55-9396-CBB4-4E766D1A0820}"/>
              </a:ext>
            </a:extLst>
          </p:cNvPr>
          <p:cNvSpPr>
            <a:spLocks noGrp="1"/>
          </p:cNvSpPr>
          <p:nvPr>
            <p:ph type="body" sz="quarter" idx="29"/>
          </p:nvPr>
        </p:nvSpPr>
        <p:spPr>
          <a:xfrm>
            <a:off x="9058706" y="3189864"/>
            <a:ext cx="1050925" cy="461963"/>
          </a:xfrm>
        </p:spPr>
        <p:txBody>
          <a:bodyPr>
            <a:noAutofit/>
          </a:bodyPr>
          <a:lstStyle/>
          <a:p>
            <a:r>
              <a:rPr lang="en-US" dirty="0"/>
              <a:t>Steve Roberts</a:t>
            </a:r>
            <a:br>
              <a:rPr lang="en-US" dirty="0"/>
            </a:br>
            <a:r>
              <a:rPr lang="en-US" sz="700" dirty="0"/>
              <a:t>North Little Rock, AR</a:t>
            </a:r>
            <a:br>
              <a:rPr lang="en-US" sz="700" dirty="0"/>
            </a:br>
            <a:r>
              <a:rPr lang="en-US" dirty="0"/>
              <a:t>Section 6 - 2025</a:t>
            </a:r>
          </a:p>
        </p:txBody>
      </p:sp>
      <p:pic>
        <p:nvPicPr>
          <p:cNvPr id="20" name="Picture Placeholder 19" descr="A person wearing glasses and a pink shirt&#10;&#10;AI-generated content may be incorrect.">
            <a:extLst>
              <a:ext uri="{FF2B5EF4-FFF2-40B4-BE49-F238E27FC236}">
                <a16:creationId xmlns:a16="http://schemas.microsoft.com/office/drawing/2014/main" id="{8CC6153D-C83E-35E9-584B-22B025DB2345}"/>
              </a:ext>
            </a:extLst>
          </p:cNvPr>
          <p:cNvPicPr>
            <a:picLocks noGrp="1" noChangeAspect="1"/>
          </p:cNvPicPr>
          <p:nvPr>
            <p:ph type="pic" sz="quarter" idx="30"/>
          </p:nvPr>
        </p:nvPicPr>
        <p:blipFill>
          <a:blip r:embed="rId11"/>
          <a:srcRect t="3079" b="3079"/>
          <a:stretch>
            <a:fillRect/>
          </a:stretch>
        </p:blipFill>
        <p:spPr>
          <a:xfrm>
            <a:off x="2641599" y="3994726"/>
            <a:ext cx="1050925" cy="1233487"/>
          </a:xfrm>
        </p:spPr>
      </p:pic>
      <p:pic>
        <p:nvPicPr>
          <p:cNvPr id="22" name="Picture Placeholder 21" descr="A close-up of a person smiling&#10;&#10;AI-generated content may be incorrect.">
            <a:extLst>
              <a:ext uri="{FF2B5EF4-FFF2-40B4-BE49-F238E27FC236}">
                <a16:creationId xmlns:a16="http://schemas.microsoft.com/office/drawing/2014/main" id="{F0127C03-A842-3C37-8CFA-68E873957246}"/>
              </a:ext>
            </a:extLst>
          </p:cNvPr>
          <p:cNvPicPr>
            <a:picLocks noGrp="1" noChangeAspect="1"/>
          </p:cNvPicPr>
          <p:nvPr>
            <p:ph type="pic" sz="quarter" idx="31"/>
          </p:nvPr>
        </p:nvPicPr>
        <p:blipFill>
          <a:blip r:embed="rId12"/>
          <a:srcRect t="6398" b="6398"/>
          <a:stretch>
            <a:fillRect/>
          </a:stretch>
        </p:blipFill>
        <p:spPr>
          <a:xfrm>
            <a:off x="3808412" y="3993138"/>
            <a:ext cx="1052512" cy="1235075"/>
          </a:xfrm>
        </p:spPr>
      </p:pic>
      <p:pic>
        <p:nvPicPr>
          <p:cNvPr id="24" name="Picture Placeholder 23" descr="A person smiling for a selfie&#10;&#10;AI-generated content may be incorrect.">
            <a:extLst>
              <a:ext uri="{FF2B5EF4-FFF2-40B4-BE49-F238E27FC236}">
                <a16:creationId xmlns:a16="http://schemas.microsoft.com/office/drawing/2014/main" id="{A1E260E8-3BB2-D0C4-DA63-CEB92F9B86B4}"/>
              </a:ext>
            </a:extLst>
          </p:cNvPr>
          <p:cNvPicPr>
            <a:picLocks noGrp="1" noChangeAspect="1"/>
          </p:cNvPicPr>
          <p:nvPr>
            <p:ph type="pic" sz="quarter" idx="32"/>
          </p:nvPr>
        </p:nvPicPr>
        <p:blipFill>
          <a:blip r:embed="rId13"/>
          <a:srcRect l="6062" r="6062"/>
          <a:stretch>
            <a:fillRect/>
          </a:stretch>
        </p:blipFill>
        <p:spPr>
          <a:xfrm rot="5400000">
            <a:off x="4884737" y="4083626"/>
            <a:ext cx="1235075" cy="1054100"/>
          </a:xfrm>
        </p:spPr>
      </p:pic>
      <p:pic>
        <p:nvPicPr>
          <p:cNvPr id="26" name="Picture Placeholder 25" descr="A person in a striped shirt&#10;&#10;AI-generated content may be incorrect.">
            <a:extLst>
              <a:ext uri="{FF2B5EF4-FFF2-40B4-BE49-F238E27FC236}">
                <a16:creationId xmlns:a16="http://schemas.microsoft.com/office/drawing/2014/main" id="{47D62E1E-CB42-7F0E-83F3-3E4CFB241BDB}"/>
              </a:ext>
            </a:extLst>
          </p:cNvPr>
          <p:cNvPicPr>
            <a:picLocks noGrp="1" noChangeAspect="1"/>
          </p:cNvPicPr>
          <p:nvPr>
            <p:ph type="pic" sz="quarter" idx="33"/>
          </p:nvPr>
        </p:nvPicPr>
        <p:blipFill>
          <a:blip r:embed="rId14"/>
          <a:srcRect t="11235" b="11235"/>
          <a:stretch>
            <a:fillRect/>
          </a:stretch>
        </p:blipFill>
        <p:spPr>
          <a:xfrm>
            <a:off x="6143624" y="3993138"/>
            <a:ext cx="1050925" cy="1235075"/>
          </a:xfrm>
        </p:spPr>
      </p:pic>
      <p:pic>
        <p:nvPicPr>
          <p:cNvPr id="28" name="Picture Placeholder 27" descr="A person in a suit and tie&#10;&#10;AI-generated content may be incorrect.">
            <a:extLst>
              <a:ext uri="{FF2B5EF4-FFF2-40B4-BE49-F238E27FC236}">
                <a16:creationId xmlns:a16="http://schemas.microsoft.com/office/drawing/2014/main" id="{56B74155-7AAF-085E-B85D-CE355BFEF36F}"/>
              </a:ext>
            </a:extLst>
          </p:cNvPr>
          <p:cNvPicPr>
            <a:picLocks noGrp="1" noChangeAspect="1"/>
          </p:cNvPicPr>
          <p:nvPr>
            <p:ph type="pic" sz="quarter" idx="34"/>
          </p:nvPr>
        </p:nvPicPr>
        <p:blipFill>
          <a:blip r:embed="rId15"/>
          <a:srcRect t="4640" b="4640"/>
          <a:stretch>
            <a:fillRect/>
          </a:stretch>
        </p:blipFill>
        <p:spPr>
          <a:xfrm>
            <a:off x="7304087" y="3993138"/>
            <a:ext cx="1050925" cy="1235075"/>
          </a:xfrm>
        </p:spPr>
      </p:pic>
      <p:sp>
        <p:nvSpPr>
          <p:cNvPr id="61" name="Text Placeholder 60">
            <a:extLst>
              <a:ext uri="{FF2B5EF4-FFF2-40B4-BE49-F238E27FC236}">
                <a16:creationId xmlns:a16="http://schemas.microsoft.com/office/drawing/2014/main" id="{3EC7C2BE-FCF9-2C05-9E0A-D6C63DDBE043}"/>
              </a:ext>
            </a:extLst>
          </p:cNvPr>
          <p:cNvSpPr>
            <a:spLocks noGrp="1"/>
          </p:cNvSpPr>
          <p:nvPr>
            <p:ph type="body" sz="quarter" idx="38"/>
          </p:nvPr>
        </p:nvSpPr>
        <p:spPr>
          <a:xfrm>
            <a:off x="2642234" y="5266287"/>
            <a:ext cx="1050925" cy="461963"/>
          </a:xfrm>
        </p:spPr>
        <p:txBody>
          <a:bodyPr>
            <a:noAutofit/>
          </a:bodyPr>
          <a:lstStyle/>
          <a:p>
            <a:r>
              <a:rPr lang="en-US" dirty="0"/>
              <a:t>Laura Traeger</a:t>
            </a:r>
            <a:br>
              <a:rPr lang="en-US" dirty="0"/>
            </a:br>
            <a:r>
              <a:rPr lang="en-US" dirty="0"/>
              <a:t>Reno, NV</a:t>
            </a:r>
            <a:br>
              <a:rPr lang="en-US" dirty="0"/>
            </a:br>
            <a:r>
              <a:rPr lang="en-US" dirty="0"/>
              <a:t>Section 7 - 2026</a:t>
            </a:r>
          </a:p>
        </p:txBody>
      </p:sp>
      <p:sp>
        <p:nvSpPr>
          <p:cNvPr id="62" name="Text Placeholder 61">
            <a:extLst>
              <a:ext uri="{FF2B5EF4-FFF2-40B4-BE49-F238E27FC236}">
                <a16:creationId xmlns:a16="http://schemas.microsoft.com/office/drawing/2014/main" id="{E5CE2F7F-2A9C-C38E-18D3-5159C4765ADD}"/>
              </a:ext>
            </a:extLst>
          </p:cNvPr>
          <p:cNvSpPr>
            <a:spLocks noGrp="1"/>
          </p:cNvSpPr>
          <p:nvPr>
            <p:ph type="body" sz="quarter" idx="39"/>
          </p:nvPr>
        </p:nvSpPr>
        <p:spPr>
          <a:xfrm>
            <a:off x="3808883" y="5263807"/>
            <a:ext cx="1050925" cy="461963"/>
          </a:xfrm>
        </p:spPr>
        <p:txBody>
          <a:bodyPr>
            <a:noAutofit/>
          </a:bodyPr>
          <a:lstStyle/>
          <a:p>
            <a:r>
              <a:rPr lang="en-US" dirty="0"/>
              <a:t>Tonia Burk</a:t>
            </a:r>
            <a:br>
              <a:rPr lang="en-US" dirty="0"/>
            </a:br>
            <a:r>
              <a:rPr lang="en-US" dirty="0"/>
              <a:t>Twin Falls , ID</a:t>
            </a:r>
            <a:br>
              <a:rPr lang="en-US" dirty="0"/>
            </a:br>
            <a:r>
              <a:rPr lang="en-US" dirty="0"/>
              <a:t>Section 8 - 2027</a:t>
            </a:r>
          </a:p>
        </p:txBody>
      </p:sp>
      <p:sp>
        <p:nvSpPr>
          <p:cNvPr id="63" name="Text Placeholder 62">
            <a:extLst>
              <a:ext uri="{FF2B5EF4-FFF2-40B4-BE49-F238E27FC236}">
                <a16:creationId xmlns:a16="http://schemas.microsoft.com/office/drawing/2014/main" id="{4ABDA6C8-3C7E-7F49-D88E-07B406982E5F}"/>
              </a:ext>
            </a:extLst>
          </p:cNvPr>
          <p:cNvSpPr>
            <a:spLocks noGrp="1"/>
          </p:cNvSpPr>
          <p:nvPr>
            <p:ph type="body" sz="quarter" idx="40"/>
          </p:nvPr>
        </p:nvSpPr>
        <p:spPr>
          <a:xfrm>
            <a:off x="4980124" y="5263807"/>
            <a:ext cx="1050925" cy="461963"/>
          </a:xfrm>
        </p:spPr>
        <p:txBody>
          <a:bodyPr>
            <a:noAutofit/>
          </a:bodyPr>
          <a:lstStyle/>
          <a:p>
            <a:r>
              <a:rPr lang="en-US" dirty="0"/>
              <a:t>Missy Smith</a:t>
            </a:r>
            <a:br>
              <a:rPr lang="en-US" dirty="0"/>
            </a:br>
            <a:r>
              <a:rPr lang="en-US" dirty="0"/>
              <a:t>Wilsonville, OR</a:t>
            </a:r>
            <a:br>
              <a:rPr lang="en-US" dirty="0"/>
            </a:br>
            <a:r>
              <a:rPr lang="en-US" dirty="0"/>
              <a:t>Section 8 - 2027</a:t>
            </a:r>
          </a:p>
        </p:txBody>
      </p:sp>
      <p:sp>
        <p:nvSpPr>
          <p:cNvPr id="64" name="Text Placeholder 63">
            <a:extLst>
              <a:ext uri="{FF2B5EF4-FFF2-40B4-BE49-F238E27FC236}">
                <a16:creationId xmlns:a16="http://schemas.microsoft.com/office/drawing/2014/main" id="{99B674B4-DA81-9E00-F040-766604B7FD9A}"/>
              </a:ext>
            </a:extLst>
          </p:cNvPr>
          <p:cNvSpPr>
            <a:spLocks noGrp="1"/>
          </p:cNvSpPr>
          <p:nvPr>
            <p:ph type="body" sz="quarter" idx="41"/>
          </p:nvPr>
        </p:nvSpPr>
        <p:spPr>
          <a:xfrm>
            <a:off x="6092814" y="5263806"/>
            <a:ext cx="1137454" cy="461963"/>
          </a:xfrm>
        </p:spPr>
        <p:txBody>
          <a:bodyPr>
            <a:noAutofit/>
          </a:bodyPr>
          <a:lstStyle/>
          <a:p>
            <a:r>
              <a:rPr lang="en-US" dirty="0"/>
              <a:t>Eli Field</a:t>
            </a:r>
            <a:br>
              <a:rPr lang="en-US" dirty="0"/>
            </a:br>
            <a:r>
              <a:rPr lang="en-US" dirty="0"/>
              <a:t>Frenchtown, MT</a:t>
            </a:r>
            <a:br>
              <a:rPr lang="en-US" dirty="0"/>
            </a:br>
            <a:r>
              <a:rPr lang="en-US" dirty="0"/>
              <a:t>NFHS Coaches 2025</a:t>
            </a:r>
          </a:p>
        </p:txBody>
      </p:sp>
      <p:sp>
        <p:nvSpPr>
          <p:cNvPr id="65" name="Text Placeholder 64">
            <a:extLst>
              <a:ext uri="{FF2B5EF4-FFF2-40B4-BE49-F238E27FC236}">
                <a16:creationId xmlns:a16="http://schemas.microsoft.com/office/drawing/2014/main" id="{D29C6226-DC31-4F2C-6DCA-6469944048F4}"/>
              </a:ext>
            </a:extLst>
          </p:cNvPr>
          <p:cNvSpPr>
            <a:spLocks noGrp="1"/>
          </p:cNvSpPr>
          <p:nvPr>
            <p:ph type="body" sz="quarter" idx="42"/>
          </p:nvPr>
        </p:nvSpPr>
        <p:spPr>
          <a:xfrm>
            <a:off x="7260822" y="5263806"/>
            <a:ext cx="1137454" cy="461963"/>
          </a:xfrm>
        </p:spPr>
        <p:txBody>
          <a:bodyPr>
            <a:noAutofit/>
          </a:bodyPr>
          <a:lstStyle/>
          <a:p>
            <a:r>
              <a:rPr lang="en-US" dirty="0"/>
              <a:t>Michiael Shannon</a:t>
            </a:r>
            <a:br>
              <a:rPr lang="en-US" dirty="0"/>
            </a:br>
            <a:r>
              <a:rPr lang="en-US" dirty="0"/>
              <a:t>Bloomington, IN</a:t>
            </a:r>
            <a:br>
              <a:rPr lang="en-US" dirty="0"/>
            </a:br>
            <a:r>
              <a:rPr lang="en-US" dirty="0"/>
              <a:t>NFHS Officials 2026</a:t>
            </a:r>
          </a:p>
        </p:txBody>
      </p:sp>
    </p:spTree>
    <p:extLst>
      <p:ext uri="{BB962C8B-B14F-4D97-AF65-F5344CB8AC3E}">
        <p14:creationId xmlns:p14="http://schemas.microsoft.com/office/powerpoint/2010/main" val="785864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a:xfrm>
            <a:off x="838200" y="1690688"/>
            <a:ext cx="10515600" cy="4486275"/>
          </a:xfrm>
        </p:spPr>
        <p:txBody>
          <a:bodyPr/>
          <a:lstStyle/>
          <a:p>
            <a:r>
              <a:rPr lang="en-US" altLang="en-US" dirty="0"/>
              <a:t>The NFHS writes playing rules for 18 sports for boys and girls at the high school level and publishes 2 million pieces of materials annually.</a:t>
            </a:r>
          </a:p>
        </p:txBody>
      </p:sp>
      <p:pic>
        <p:nvPicPr>
          <p:cNvPr id="4" name="Picture 3" descr="A football player in a black uniform&#10;&#10;AI-generated content may be incorrect.">
            <a:extLst>
              <a:ext uri="{FF2B5EF4-FFF2-40B4-BE49-F238E27FC236}">
                <a16:creationId xmlns:a16="http://schemas.microsoft.com/office/drawing/2014/main" id="{7D56945A-A3D1-15C7-1F91-CC2BD60DE7F2}"/>
              </a:ext>
            </a:extLst>
          </p:cNvPr>
          <p:cNvPicPr>
            <a:picLocks noChangeAspect="1"/>
          </p:cNvPicPr>
          <p:nvPr/>
        </p:nvPicPr>
        <p:blipFill>
          <a:blip r:embed="rId3"/>
          <a:stretch>
            <a:fillRect/>
          </a:stretch>
        </p:blipFill>
        <p:spPr>
          <a:xfrm>
            <a:off x="2054536" y="3171671"/>
            <a:ext cx="1060345" cy="1432899"/>
          </a:xfrm>
          <a:prstGeom prst="rect">
            <a:avLst/>
          </a:prstGeom>
        </p:spPr>
      </p:pic>
      <p:pic>
        <p:nvPicPr>
          <p:cNvPr id="5" name="Picture 4" descr="A group of women playing basketball&#10;&#10;AI-generated content may be incorrect.">
            <a:extLst>
              <a:ext uri="{FF2B5EF4-FFF2-40B4-BE49-F238E27FC236}">
                <a16:creationId xmlns:a16="http://schemas.microsoft.com/office/drawing/2014/main" id="{59F9B42B-5C3A-0F5A-BA15-03EB205DA4C7}"/>
              </a:ext>
            </a:extLst>
          </p:cNvPr>
          <p:cNvPicPr>
            <a:picLocks noChangeAspect="1"/>
          </p:cNvPicPr>
          <p:nvPr/>
        </p:nvPicPr>
        <p:blipFill>
          <a:blip r:embed="rId4"/>
          <a:stretch>
            <a:fillRect/>
          </a:stretch>
        </p:blipFill>
        <p:spPr>
          <a:xfrm>
            <a:off x="3274139" y="3159406"/>
            <a:ext cx="1060345" cy="1443107"/>
          </a:xfrm>
          <a:prstGeom prst="rect">
            <a:avLst/>
          </a:prstGeom>
        </p:spPr>
      </p:pic>
      <p:pic>
        <p:nvPicPr>
          <p:cNvPr id="8" name="Picture 7" descr="A person running with a football&#10;&#10;AI-generated content may be incorrect.">
            <a:extLst>
              <a:ext uri="{FF2B5EF4-FFF2-40B4-BE49-F238E27FC236}">
                <a16:creationId xmlns:a16="http://schemas.microsoft.com/office/drawing/2014/main" id="{4D8DA6C3-1413-BD1A-8B0E-4AAEC80C236C}"/>
              </a:ext>
            </a:extLst>
          </p:cNvPr>
          <p:cNvPicPr>
            <a:picLocks noChangeAspect="1"/>
          </p:cNvPicPr>
          <p:nvPr/>
        </p:nvPicPr>
        <p:blipFill>
          <a:blip r:embed="rId5"/>
          <a:stretch>
            <a:fillRect/>
          </a:stretch>
        </p:blipFill>
        <p:spPr>
          <a:xfrm>
            <a:off x="9151543" y="3179926"/>
            <a:ext cx="1060345" cy="1432899"/>
          </a:xfrm>
          <a:prstGeom prst="rect">
            <a:avLst/>
          </a:prstGeom>
        </p:spPr>
      </p:pic>
      <p:pic>
        <p:nvPicPr>
          <p:cNvPr id="9" name="Picture 8" descr="A hockey players on a hockey rink&#10;&#10;AI-generated content may be incorrect.">
            <a:extLst>
              <a:ext uri="{FF2B5EF4-FFF2-40B4-BE49-F238E27FC236}">
                <a16:creationId xmlns:a16="http://schemas.microsoft.com/office/drawing/2014/main" id="{B3BE4539-E68E-CFED-ED56-12A426DAD514}"/>
              </a:ext>
            </a:extLst>
          </p:cNvPr>
          <p:cNvPicPr>
            <a:picLocks noChangeAspect="1"/>
          </p:cNvPicPr>
          <p:nvPr/>
        </p:nvPicPr>
        <p:blipFill>
          <a:blip r:embed="rId6"/>
          <a:stretch>
            <a:fillRect/>
          </a:stretch>
        </p:blipFill>
        <p:spPr>
          <a:xfrm>
            <a:off x="4451280" y="3186563"/>
            <a:ext cx="1060345" cy="1426262"/>
          </a:xfrm>
          <a:prstGeom prst="rect">
            <a:avLst/>
          </a:prstGeom>
        </p:spPr>
      </p:pic>
      <p:pic>
        <p:nvPicPr>
          <p:cNvPr id="10" name="Picture 9" descr="A group of men playing football&#10;&#10;AI-generated content may be incorrect.">
            <a:extLst>
              <a:ext uri="{FF2B5EF4-FFF2-40B4-BE49-F238E27FC236}">
                <a16:creationId xmlns:a16="http://schemas.microsoft.com/office/drawing/2014/main" id="{AFA44B14-4306-476F-2B9D-59FA8A73AE69}"/>
              </a:ext>
            </a:extLst>
          </p:cNvPr>
          <p:cNvPicPr>
            <a:picLocks noChangeAspect="1"/>
          </p:cNvPicPr>
          <p:nvPr/>
        </p:nvPicPr>
        <p:blipFill>
          <a:blip r:embed="rId7"/>
          <a:stretch>
            <a:fillRect/>
          </a:stretch>
        </p:blipFill>
        <p:spPr>
          <a:xfrm>
            <a:off x="5611672" y="3159406"/>
            <a:ext cx="1061937" cy="1432899"/>
          </a:xfrm>
          <a:prstGeom prst="rect">
            <a:avLst/>
          </a:prstGeom>
        </p:spPr>
      </p:pic>
      <p:pic>
        <p:nvPicPr>
          <p:cNvPr id="12" name="Picture 11" descr="Two men in swimsuits on a diving board&#10;&#10;AI-generated content may be incorrect.">
            <a:extLst>
              <a:ext uri="{FF2B5EF4-FFF2-40B4-BE49-F238E27FC236}">
                <a16:creationId xmlns:a16="http://schemas.microsoft.com/office/drawing/2014/main" id="{CB629FA4-C7D5-E925-837A-302D4ABBE6BE}"/>
              </a:ext>
            </a:extLst>
          </p:cNvPr>
          <p:cNvPicPr>
            <a:picLocks noChangeAspect="1"/>
          </p:cNvPicPr>
          <p:nvPr/>
        </p:nvPicPr>
        <p:blipFill>
          <a:blip r:embed="rId8"/>
          <a:stretch>
            <a:fillRect/>
          </a:stretch>
        </p:blipFill>
        <p:spPr>
          <a:xfrm>
            <a:off x="7973993" y="3171672"/>
            <a:ext cx="1055569" cy="1426918"/>
          </a:xfrm>
          <a:prstGeom prst="rect">
            <a:avLst/>
          </a:prstGeom>
        </p:spPr>
      </p:pic>
      <p:pic>
        <p:nvPicPr>
          <p:cNvPr id="13" name="Picture 12" descr="A volleyball player in a white uniform&#10;&#10;AI-generated content may be incorrect.">
            <a:extLst>
              <a:ext uri="{FF2B5EF4-FFF2-40B4-BE49-F238E27FC236}">
                <a16:creationId xmlns:a16="http://schemas.microsoft.com/office/drawing/2014/main" id="{A2137316-604B-0940-7A49-FC0CC90C03EE}"/>
              </a:ext>
            </a:extLst>
          </p:cNvPr>
          <p:cNvPicPr>
            <a:picLocks noChangeAspect="1"/>
          </p:cNvPicPr>
          <p:nvPr/>
        </p:nvPicPr>
        <p:blipFill>
          <a:blip r:embed="rId9"/>
          <a:stretch>
            <a:fillRect/>
          </a:stretch>
        </p:blipFill>
        <p:spPr>
          <a:xfrm>
            <a:off x="1375537" y="4681693"/>
            <a:ext cx="1061937" cy="1432899"/>
          </a:xfrm>
          <a:prstGeom prst="rect">
            <a:avLst/>
          </a:prstGeom>
        </p:spPr>
      </p:pic>
      <p:pic>
        <p:nvPicPr>
          <p:cNvPr id="14" name="Picture 13" descr="A group of women wrestling&#10;&#10;AI-generated content may be incorrect.">
            <a:extLst>
              <a:ext uri="{FF2B5EF4-FFF2-40B4-BE49-F238E27FC236}">
                <a16:creationId xmlns:a16="http://schemas.microsoft.com/office/drawing/2014/main" id="{B3AF3914-D531-3AAF-29B9-525EBA620E1F}"/>
              </a:ext>
            </a:extLst>
          </p:cNvPr>
          <p:cNvPicPr>
            <a:picLocks noChangeAspect="1"/>
          </p:cNvPicPr>
          <p:nvPr/>
        </p:nvPicPr>
        <p:blipFill>
          <a:blip r:embed="rId10"/>
          <a:stretch>
            <a:fillRect/>
          </a:stretch>
        </p:blipFill>
        <p:spPr>
          <a:xfrm>
            <a:off x="2582651" y="4656470"/>
            <a:ext cx="1058753" cy="1432898"/>
          </a:xfrm>
          <a:prstGeom prst="rect">
            <a:avLst/>
          </a:prstGeom>
        </p:spPr>
      </p:pic>
      <p:pic>
        <p:nvPicPr>
          <p:cNvPr id="15" name="Picture 14" descr="A group of baseball players on a purple background&#10;&#10;AI-generated content may be incorrect.">
            <a:extLst>
              <a:ext uri="{FF2B5EF4-FFF2-40B4-BE49-F238E27FC236}">
                <a16:creationId xmlns:a16="http://schemas.microsoft.com/office/drawing/2014/main" id="{8B79DD6B-5C38-2A9D-2E01-FED992B7442D}"/>
              </a:ext>
            </a:extLst>
          </p:cNvPr>
          <p:cNvPicPr>
            <a:picLocks noChangeAspect="1"/>
          </p:cNvPicPr>
          <p:nvPr/>
        </p:nvPicPr>
        <p:blipFill>
          <a:blip r:embed="rId11"/>
          <a:stretch>
            <a:fillRect/>
          </a:stretch>
        </p:blipFill>
        <p:spPr>
          <a:xfrm>
            <a:off x="3781097" y="4669982"/>
            <a:ext cx="1058753" cy="1432898"/>
          </a:xfrm>
          <a:prstGeom prst="rect">
            <a:avLst/>
          </a:prstGeom>
        </p:spPr>
      </p:pic>
      <p:pic>
        <p:nvPicPr>
          <p:cNvPr id="16" name="Picture 15" descr="A group of men playing lacrosse&#10;&#10;AI-generated content may be incorrect.">
            <a:extLst>
              <a:ext uri="{FF2B5EF4-FFF2-40B4-BE49-F238E27FC236}">
                <a16:creationId xmlns:a16="http://schemas.microsoft.com/office/drawing/2014/main" id="{CFFF418B-0C59-7994-2A56-C0AC9302E1A9}"/>
              </a:ext>
            </a:extLst>
          </p:cNvPr>
          <p:cNvPicPr>
            <a:picLocks noChangeAspect="1"/>
          </p:cNvPicPr>
          <p:nvPr/>
        </p:nvPicPr>
        <p:blipFill>
          <a:blip r:embed="rId12"/>
          <a:stretch>
            <a:fillRect/>
          </a:stretch>
        </p:blipFill>
        <p:spPr>
          <a:xfrm>
            <a:off x="4981453" y="4703531"/>
            <a:ext cx="1061937" cy="1432899"/>
          </a:xfrm>
          <a:prstGeom prst="rect">
            <a:avLst/>
          </a:prstGeom>
        </p:spPr>
      </p:pic>
      <p:pic>
        <p:nvPicPr>
          <p:cNvPr id="17" name="Picture 16" descr="A person in a lacrosse uniform&#10;&#10;AI-generated content may be incorrect.">
            <a:extLst>
              <a:ext uri="{FF2B5EF4-FFF2-40B4-BE49-F238E27FC236}">
                <a16:creationId xmlns:a16="http://schemas.microsoft.com/office/drawing/2014/main" id="{0607B369-2CCE-C30B-AD41-8D3E5F332778}"/>
              </a:ext>
            </a:extLst>
          </p:cNvPr>
          <p:cNvPicPr>
            <a:picLocks noChangeAspect="1"/>
          </p:cNvPicPr>
          <p:nvPr/>
        </p:nvPicPr>
        <p:blipFill>
          <a:blip r:embed="rId13"/>
          <a:stretch>
            <a:fillRect/>
          </a:stretch>
        </p:blipFill>
        <p:spPr>
          <a:xfrm>
            <a:off x="6181105" y="4681694"/>
            <a:ext cx="1060345" cy="1432899"/>
          </a:xfrm>
          <a:prstGeom prst="rect">
            <a:avLst/>
          </a:prstGeom>
        </p:spPr>
      </p:pic>
      <p:pic>
        <p:nvPicPr>
          <p:cNvPr id="18" name="Picture 17" descr="A group of women playing softball&#10;&#10;AI-generated content may be incorrect.">
            <a:extLst>
              <a:ext uri="{FF2B5EF4-FFF2-40B4-BE49-F238E27FC236}">
                <a16:creationId xmlns:a16="http://schemas.microsoft.com/office/drawing/2014/main" id="{C0CD66C0-379F-A3A2-C464-B2A0BCE56CD6}"/>
              </a:ext>
            </a:extLst>
          </p:cNvPr>
          <p:cNvPicPr>
            <a:picLocks noChangeAspect="1"/>
          </p:cNvPicPr>
          <p:nvPr/>
        </p:nvPicPr>
        <p:blipFill>
          <a:blip r:embed="rId14"/>
          <a:stretch>
            <a:fillRect/>
          </a:stretch>
        </p:blipFill>
        <p:spPr>
          <a:xfrm>
            <a:off x="7351507" y="4682665"/>
            <a:ext cx="1061937" cy="1432899"/>
          </a:xfrm>
          <a:prstGeom prst="rect">
            <a:avLst/>
          </a:prstGeom>
        </p:spPr>
      </p:pic>
      <p:pic>
        <p:nvPicPr>
          <p:cNvPr id="19" name="Picture 18" descr="A poster of a person running with a baton&#10;&#10;AI-generated content may be incorrect.">
            <a:extLst>
              <a:ext uri="{FF2B5EF4-FFF2-40B4-BE49-F238E27FC236}">
                <a16:creationId xmlns:a16="http://schemas.microsoft.com/office/drawing/2014/main" id="{708EC2DB-66B7-32AD-8B25-C5B328CB4682}"/>
              </a:ext>
            </a:extLst>
          </p:cNvPr>
          <p:cNvPicPr>
            <a:picLocks noChangeAspect="1"/>
          </p:cNvPicPr>
          <p:nvPr/>
        </p:nvPicPr>
        <p:blipFill>
          <a:blip r:embed="rId15"/>
          <a:stretch>
            <a:fillRect/>
          </a:stretch>
        </p:blipFill>
        <p:spPr>
          <a:xfrm>
            <a:off x="8552203" y="4682666"/>
            <a:ext cx="1057160" cy="1432898"/>
          </a:xfrm>
          <a:prstGeom prst="rect">
            <a:avLst/>
          </a:prstGeom>
        </p:spPr>
      </p:pic>
      <p:pic>
        <p:nvPicPr>
          <p:cNvPr id="20" name="Picture 19">
            <a:extLst>
              <a:ext uri="{FF2B5EF4-FFF2-40B4-BE49-F238E27FC236}">
                <a16:creationId xmlns:a16="http://schemas.microsoft.com/office/drawing/2014/main" id="{000ABAF8-B47D-A150-BE59-FD004C0302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91937" y="3186361"/>
            <a:ext cx="1003280" cy="1426464"/>
          </a:xfrm>
          <a:prstGeom prst="rect">
            <a:avLst/>
          </a:prstGeom>
        </p:spPr>
      </p:pic>
      <p:pic>
        <p:nvPicPr>
          <p:cNvPr id="22" name="Picture 21" descr="A book cover with two women playing hockey&#10;&#10;AI-generated content may be incorrect.">
            <a:extLst>
              <a:ext uri="{FF2B5EF4-FFF2-40B4-BE49-F238E27FC236}">
                <a16:creationId xmlns:a16="http://schemas.microsoft.com/office/drawing/2014/main" id="{30368835-75E0-6033-9A5B-177E3FDDEBED}"/>
              </a:ext>
            </a:extLst>
          </p:cNvPr>
          <p:cNvPicPr>
            <a:picLocks noChangeAspect="1"/>
          </p:cNvPicPr>
          <p:nvPr/>
        </p:nvPicPr>
        <p:blipFill>
          <a:blip r:embed="rId17"/>
          <a:stretch>
            <a:fillRect/>
          </a:stretch>
        </p:blipFill>
        <p:spPr>
          <a:xfrm>
            <a:off x="856017" y="3144994"/>
            <a:ext cx="1061938" cy="1453595"/>
          </a:xfrm>
          <a:prstGeom prst="rect">
            <a:avLst/>
          </a:prstGeom>
        </p:spPr>
      </p:pic>
      <p:pic>
        <p:nvPicPr>
          <p:cNvPr id="7" name="Picture 6" descr="A cheerleaders holding pom poms&#10;&#10;AI-generated content may be incorrect.">
            <a:extLst>
              <a:ext uri="{FF2B5EF4-FFF2-40B4-BE49-F238E27FC236}">
                <a16:creationId xmlns:a16="http://schemas.microsoft.com/office/drawing/2014/main" id="{47107953-B0A3-8298-FCA2-86B60C576CC0}"/>
              </a:ext>
            </a:extLst>
          </p:cNvPr>
          <p:cNvPicPr>
            <a:picLocks noChangeAspect="1"/>
          </p:cNvPicPr>
          <p:nvPr/>
        </p:nvPicPr>
        <p:blipFill>
          <a:blip r:embed="rId18"/>
          <a:stretch>
            <a:fillRect/>
          </a:stretch>
        </p:blipFill>
        <p:spPr>
          <a:xfrm>
            <a:off x="6781078" y="3141610"/>
            <a:ext cx="1055569" cy="1457073"/>
          </a:xfrm>
          <a:prstGeom prst="rect">
            <a:avLst/>
          </a:prstGeom>
        </p:spPr>
      </p:pic>
      <p:pic>
        <p:nvPicPr>
          <p:cNvPr id="6" name="Picture 5" descr="A person in a pool holding a ball&#10;&#10;AI-generated content may be incorrect.">
            <a:extLst>
              <a:ext uri="{FF2B5EF4-FFF2-40B4-BE49-F238E27FC236}">
                <a16:creationId xmlns:a16="http://schemas.microsoft.com/office/drawing/2014/main" id="{EDBDAE84-775D-D593-97EB-7BCD6818F643}"/>
              </a:ext>
            </a:extLst>
          </p:cNvPr>
          <p:cNvPicPr>
            <a:picLocks noChangeAspect="1"/>
          </p:cNvPicPr>
          <p:nvPr/>
        </p:nvPicPr>
        <p:blipFill>
          <a:blip r:embed="rId19"/>
          <a:stretch>
            <a:fillRect/>
          </a:stretch>
        </p:blipFill>
        <p:spPr>
          <a:xfrm>
            <a:off x="9719589" y="4703531"/>
            <a:ext cx="1060345" cy="1401941"/>
          </a:xfrm>
          <a:prstGeom prst="rect">
            <a:avLst/>
          </a:prstGeom>
        </p:spPr>
      </p:pic>
    </p:spTree>
    <p:extLst>
      <p:ext uri="{BB962C8B-B14F-4D97-AF65-F5344CB8AC3E}">
        <p14:creationId xmlns:p14="http://schemas.microsoft.com/office/powerpoint/2010/main" val="4060737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838200" y="1825625"/>
            <a:ext cx="9394371" cy="4351338"/>
          </a:xfrm>
        </p:spPr>
        <p:txBody>
          <a:bodyPr>
            <a:normAutofit/>
          </a:bodyPr>
          <a:lstStyle/>
          <a:p>
            <a:r>
              <a:rPr lang="en-US" sz="3200" b="1" dirty="0"/>
              <a:t>NFHS Digital </a:t>
            </a:r>
            <a:r>
              <a:rPr lang="en-US" sz="3200" dirty="0"/>
              <a:t>is the </a:t>
            </a:r>
            <a:r>
              <a:rPr lang="en-US" sz="3200" b="1" dirty="0"/>
              <a:t>New Publications Platform </a:t>
            </a:r>
            <a:r>
              <a:rPr lang="en-US" sz="3200" dirty="0"/>
              <a:t>that includes:</a:t>
            </a:r>
          </a:p>
          <a:p>
            <a:pPr marL="860425" lvl="1" indent="-403225">
              <a:buSzPct val="70000"/>
              <a:buFont typeface="Courier New" panose="02070309020205020404" pitchFamily="49" charset="0"/>
              <a:buChar char="o"/>
            </a:pPr>
            <a:r>
              <a:rPr lang="en-US" sz="3200" dirty="0"/>
              <a:t>Rules Books</a:t>
            </a:r>
          </a:p>
          <a:p>
            <a:pPr marL="860425" lvl="1" indent="-403225">
              <a:buSzPct val="70000"/>
              <a:buFont typeface="Courier New" panose="02070309020205020404" pitchFamily="49" charset="0"/>
              <a:buChar char="o"/>
            </a:pPr>
            <a:r>
              <a:rPr lang="en-US" sz="3200" dirty="0"/>
              <a:t>Case Books</a:t>
            </a:r>
          </a:p>
          <a:p>
            <a:pPr marL="860425" lvl="1" indent="-403225">
              <a:buSzPct val="70000"/>
              <a:buFont typeface="Courier New" panose="02070309020205020404" pitchFamily="49" charset="0"/>
              <a:buChar char="o"/>
            </a:pPr>
            <a:r>
              <a:rPr lang="en-US" sz="3200" dirty="0"/>
              <a:t>Officials Manuals</a:t>
            </a:r>
          </a:p>
          <a:p>
            <a:pPr marL="860425" lvl="1" indent="-403225">
              <a:buSzPct val="70000"/>
              <a:buFont typeface="Courier New" panose="02070309020205020404" pitchFamily="49" charset="0"/>
              <a:buChar char="o"/>
            </a:pPr>
            <a:r>
              <a:rPr lang="en-US" sz="3200" dirty="0"/>
              <a:t>Policy Debate Quarterly</a:t>
            </a:r>
          </a:p>
          <a:p>
            <a:pPr marL="860425" lvl="1" indent="-403225">
              <a:buSzPct val="70000"/>
              <a:buFont typeface="Courier New" panose="02070309020205020404" pitchFamily="49" charset="0"/>
              <a:buChar char="o"/>
            </a:pPr>
            <a:r>
              <a:rPr lang="en-US" sz="3200" dirty="0"/>
              <a:t>Other NFHS Publications</a:t>
            </a:r>
          </a:p>
          <a:p>
            <a:r>
              <a:rPr lang="en-US" sz="3200" dirty="0"/>
              <a:t>Visit </a:t>
            </a:r>
            <a:r>
              <a:rPr lang="en-US" sz="3200" b="1" i="1" dirty="0">
                <a:solidFill>
                  <a:srgbClr val="EA1F45"/>
                </a:solidFill>
              </a:rPr>
              <a:t>nfhs.org/NFHSDigital</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3"/>
          <a:stretch>
            <a:fillRect/>
          </a:stretch>
        </p:blipFill>
        <p:spPr>
          <a:xfrm>
            <a:off x="9607772" y="227139"/>
            <a:ext cx="2522318" cy="126115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4"/>
          <a:stretch>
            <a:fillRect/>
          </a:stretch>
        </p:blipFill>
        <p:spPr>
          <a:xfrm>
            <a:off x="10549340" y="4933950"/>
            <a:ext cx="1156885" cy="1149930"/>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normAutofit/>
          </a:bodyPr>
          <a:lstStyle/>
          <a:p>
            <a:r>
              <a:rPr lang="en-US" sz="3200" b="1" dirty="0"/>
              <a:t>Access</a:t>
            </a:r>
            <a:r>
              <a:rPr lang="en-US" sz="3200" dirty="0"/>
              <a:t> via </a:t>
            </a:r>
            <a:r>
              <a:rPr lang="en-US" sz="3200" b="1" dirty="0"/>
              <a:t>Mobile App</a:t>
            </a:r>
            <a:r>
              <a:rPr lang="en-US" sz="3200" dirty="0"/>
              <a:t>:</a:t>
            </a:r>
          </a:p>
          <a:p>
            <a:pPr marL="860425" lvl="1" indent="-403225">
              <a:buSzPct val="70000"/>
              <a:buFont typeface="Courier New" panose="02070309020205020404" pitchFamily="49" charset="0"/>
              <a:buChar char="o"/>
            </a:pPr>
            <a:r>
              <a:rPr lang="en-US" sz="3200" dirty="0"/>
              <a:t>View available publications for sale</a:t>
            </a:r>
          </a:p>
          <a:p>
            <a:pPr marL="860425" lvl="1" indent="-403225">
              <a:buSzPct val="70000"/>
              <a:buFont typeface="Courier New" panose="02070309020205020404" pitchFamily="49" charset="0"/>
              <a:buChar char="o"/>
            </a:pPr>
            <a:r>
              <a:rPr lang="en-US" sz="3200" dirty="0"/>
              <a:t>View publications assigned to you</a:t>
            </a:r>
          </a:p>
          <a:p>
            <a:pPr marL="860425" lvl="1" indent="-403225">
              <a:buSzPct val="70000"/>
              <a:buFont typeface="Courier New" panose="02070309020205020404" pitchFamily="49" charset="0"/>
              <a:buChar char="o"/>
            </a:pPr>
            <a:r>
              <a:rPr lang="en-US" sz="3200" dirty="0"/>
              <a:t>Create comments and save notes</a:t>
            </a:r>
          </a:p>
          <a:p>
            <a:pPr marL="860425" lvl="1" indent="-403225">
              <a:buSzPct val="70000"/>
              <a:buFont typeface="Courier New" panose="02070309020205020404" pitchFamily="49" charset="0"/>
              <a:buChar char="o"/>
            </a:pPr>
            <a:r>
              <a:rPr lang="en-US" sz="3200" dirty="0"/>
              <a:t>Highlight important content to review later</a:t>
            </a:r>
          </a:p>
          <a:p>
            <a:pPr marL="860425" lvl="1" indent="-403225">
              <a:buSzPct val="70000"/>
              <a:buFont typeface="Courier New" panose="02070309020205020404" pitchFamily="49" charset="0"/>
              <a:buChar char="o"/>
            </a:pPr>
            <a:r>
              <a:rPr lang="en-US" sz="3200" dirty="0"/>
              <a:t>Available on </a:t>
            </a:r>
            <a:r>
              <a:rPr lang="en-US" sz="3200" b="1" dirty="0"/>
              <a:t>App Store </a:t>
            </a:r>
            <a:r>
              <a:rPr lang="en-US" sz="3200" dirty="0"/>
              <a:t>and </a:t>
            </a:r>
            <a:r>
              <a:rPr lang="en-US" sz="3200" b="1" dirty="0"/>
              <a:t>Google Play</a:t>
            </a:r>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3"/>
          <a:stretch>
            <a:fillRect/>
          </a:stretch>
        </p:blipFill>
        <p:spPr>
          <a:xfrm>
            <a:off x="9607772" y="227139"/>
            <a:ext cx="2522318" cy="1261159"/>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a:xfrm>
            <a:off x="531342" y="365125"/>
            <a:ext cx="8798010" cy="1325563"/>
          </a:xfrm>
        </p:spPr>
        <p:txBody>
          <a:bodyPr>
            <a:normAutofit fontScale="90000"/>
          </a:bodyPr>
          <a:lstStyle/>
          <a:p>
            <a:r>
              <a:rPr lang="en-US" altLang="en-US" sz="4000" dirty="0"/>
              <a:t>Guidelines for schools and state associations for consideration of accommodations</a:t>
            </a:r>
            <a:endParaRPr lang="en-US" sz="4000" dirty="0"/>
          </a:p>
        </p:txBody>
      </p:sp>
      <p:graphicFrame>
        <p:nvGraphicFramePr>
          <p:cNvPr id="3" name="Content Placeholder 3">
            <a:extLst>
              <a:ext uri="{FF2B5EF4-FFF2-40B4-BE49-F238E27FC236}">
                <a16:creationId xmlns:a16="http://schemas.microsoft.com/office/drawing/2014/main" id="{975D5C34-2F17-C116-061B-70E8F796F7CF}"/>
              </a:ext>
            </a:extLst>
          </p:cNvPr>
          <p:cNvGraphicFramePr>
            <a:graphicFrameLocks noGrp="1"/>
          </p:cNvGraphicFramePr>
          <p:nvPr>
            <p:ph idx="1"/>
            <p:extLst>
              <p:ext uri="{D42A27DB-BD31-4B8C-83A1-F6EECF244321}">
                <p14:modId xmlns:p14="http://schemas.microsoft.com/office/powerpoint/2010/main" val="832094561"/>
              </p:ext>
            </p:extLst>
          </p:nvPr>
        </p:nvGraphicFramePr>
        <p:xfrm>
          <a:off x="838200" y="1825625"/>
          <a:ext cx="9677400" cy="3401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4870</TotalTime>
  <Words>4834</Words>
  <Application>Microsoft Office PowerPoint</Application>
  <PresentationFormat>Widescreen</PresentationFormat>
  <Paragraphs>404</Paragraphs>
  <Slides>47</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Aptos</vt:lpstr>
      <vt:lpstr>Aptos Display</vt:lpstr>
      <vt:lpstr>Arial</vt:lpstr>
      <vt:lpstr>Calibri</vt:lpstr>
      <vt:lpstr>'calibri',sans-serif</vt:lpstr>
      <vt:lpstr>Courier New</vt:lpstr>
      <vt:lpstr>Inter</vt:lpstr>
      <vt:lpstr>Inter SemiBold</vt:lpstr>
      <vt:lpstr>Trebuchet MS</vt:lpstr>
      <vt:lpstr>Wingdings</vt:lpstr>
      <vt:lpstr>Office Theme</vt:lpstr>
      <vt:lpstr>2026 NFHS Softball Rules PowerPoint</vt:lpstr>
      <vt:lpstr>NFHS INFORMATION</vt:lpstr>
      <vt:lpstr>National Federation of State  High School Associations</vt:lpstr>
      <vt:lpstr>NFHS Rules Review Committee</vt:lpstr>
      <vt:lpstr>NFHS Softball Rules Committee</vt:lpstr>
      <vt:lpstr>NFHS Publications</vt:lpstr>
      <vt:lpstr>NFHS Digital</vt:lpstr>
      <vt:lpstr>NFHS Digital – Mobile App</vt:lpstr>
      <vt:lpstr>Guidelines for schools and state associations for consideration of accommodations</vt:lpstr>
      <vt:lpstr>2026 NFHS SOFTBALL RULES CHANGES</vt:lpstr>
      <vt:lpstr>OTHER EQUIPMENT 1-9-6</vt:lpstr>
      <vt:lpstr>BATTER-RUNNER AND RUNNER RULE 8</vt:lpstr>
      <vt:lpstr>EQUIPMENT AND APPAREL 10-4-2</vt:lpstr>
      <vt:lpstr>2026 NFHS SOFTBALL EDITORIAL CHANGES</vt:lpstr>
      <vt:lpstr>UNIFORMS, PLAYER EQUIPMENT 1-6 (NEW)</vt:lpstr>
      <vt:lpstr>FORFEITED GAME 4-3-2</vt:lpstr>
      <vt:lpstr>UNIFORMS, PLAYER EQUIPMENT 3-2-5 CASE BOOK</vt:lpstr>
      <vt:lpstr>2026 NFHS SOFTBALL POINTS OF EMPHASIS</vt:lpstr>
      <vt:lpstr>OBSTRUCTION</vt:lpstr>
      <vt:lpstr>OBSTRUCTION</vt:lpstr>
      <vt:lpstr>OBSTRUCTION</vt:lpstr>
      <vt:lpstr>MAINTAINING AN UNOBSTRUCTED VIEW</vt:lpstr>
      <vt:lpstr>MAINTAINING AN UNOBSTRUCTED VIEW</vt:lpstr>
      <vt:lpstr>MAINTAINING AN UNOBSTRUCTED VIEW</vt:lpstr>
      <vt:lpstr>MAINTAINING AN UNOBSTRUCTED VIEW</vt:lpstr>
      <vt:lpstr>NFHS OFFICIALS EDUCATION </vt:lpstr>
      <vt:lpstr>All Things Officiating  in One Place!</vt:lpstr>
      <vt:lpstr>PowerPoint Presentation</vt:lpstr>
      <vt:lpstr>PowerPoint Presentation</vt:lpstr>
      <vt:lpstr> NFHS LEARNING CENTER</vt:lpstr>
      <vt:lpstr>PowerPoint Presentation</vt:lpstr>
      <vt:lpstr>Over 21 Million Courses Delivered!</vt:lpstr>
      <vt:lpstr>PowerPoint Presentation</vt:lpstr>
      <vt:lpstr>NFHS NETWORK</vt:lpstr>
      <vt:lpstr>NFHS Network</vt:lpstr>
      <vt:lpstr>Capture Your Memories –  Clip and Share</vt:lpstr>
      <vt:lpstr>PowerPoint Presentation</vt:lpstr>
      <vt:lpstr>NFHS Authentication Mark Update</vt:lpstr>
      <vt:lpstr>NFHS Authenticating Mark Update</vt:lpstr>
      <vt:lpstr>NFHS Authenticating Mark Update</vt:lpstr>
      <vt:lpstr>Softball</vt:lpstr>
      <vt:lpstr>2026 NFHS SOFTBALL RESOURCES</vt:lpstr>
      <vt:lpstr>NFHS SOFTBALL PUBLICATIONS </vt:lpstr>
      <vt:lpstr>NFHS SOFTBALL PUBLICATIONS</vt:lpstr>
      <vt:lpstr>NFHS SOFTBALL RESOURCES</vt:lpstr>
      <vt:lpstr>NFHS SOFTBALL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Kris Welch</cp:lastModifiedBy>
  <cp:revision>113</cp:revision>
  <cp:lastPrinted>2025-02-21T14:20:50Z</cp:lastPrinted>
  <dcterms:created xsi:type="dcterms:W3CDTF">2024-02-15T19:09:41Z</dcterms:created>
  <dcterms:modified xsi:type="dcterms:W3CDTF">2025-10-09T21:18:46Z</dcterms:modified>
</cp:coreProperties>
</file>